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82"/>
  </p:notesMasterIdLst>
  <p:handoutMasterIdLst>
    <p:handoutMasterId r:id="rId83"/>
  </p:handoutMasterIdLst>
  <p:sldIdLst>
    <p:sldId id="2435" r:id="rId5"/>
    <p:sldId id="258" r:id="rId6"/>
    <p:sldId id="2444" r:id="rId7"/>
    <p:sldId id="2457" r:id="rId8"/>
    <p:sldId id="2458" r:id="rId9"/>
    <p:sldId id="2448" r:id="rId10"/>
    <p:sldId id="2465" r:id="rId11"/>
    <p:sldId id="2466" r:id="rId12"/>
    <p:sldId id="2467" r:id="rId13"/>
    <p:sldId id="2446" r:id="rId14"/>
    <p:sldId id="2460" r:id="rId15"/>
    <p:sldId id="2468" r:id="rId16"/>
    <p:sldId id="2445" r:id="rId17"/>
    <p:sldId id="2459" r:id="rId18"/>
    <p:sldId id="2442" r:id="rId19"/>
    <p:sldId id="2461" r:id="rId20"/>
    <p:sldId id="2443" r:id="rId21"/>
    <p:sldId id="2462" r:id="rId22"/>
    <p:sldId id="2441" r:id="rId23"/>
    <p:sldId id="2463" r:id="rId24"/>
    <p:sldId id="2447" r:id="rId25"/>
    <p:sldId id="2464" r:id="rId26"/>
    <p:sldId id="2449" r:id="rId27"/>
    <p:sldId id="2469" r:id="rId28"/>
    <p:sldId id="2450" r:id="rId29"/>
    <p:sldId id="2451" r:id="rId30"/>
    <p:sldId id="2456" r:id="rId31"/>
    <p:sldId id="2452" r:id="rId32"/>
    <p:sldId id="2455" r:id="rId33"/>
    <p:sldId id="2454" r:id="rId34"/>
    <p:sldId id="2453" r:id="rId35"/>
    <p:sldId id="2470" r:id="rId36"/>
    <p:sldId id="2471" r:id="rId37"/>
    <p:sldId id="2472" r:id="rId38"/>
    <p:sldId id="2474" r:id="rId39"/>
    <p:sldId id="2475" r:id="rId40"/>
    <p:sldId id="2476" r:id="rId41"/>
    <p:sldId id="2477" r:id="rId42"/>
    <p:sldId id="2478" r:id="rId43"/>
    <p:sldId id="2479" r:id="rId44"/>
    <p:sldId id="2480" r:id="rId45"/>
    <p:sldId id="2481" r:id="rId46"/>
    <p:sldId id="2482" r:id="rId47"/>
    <p:sldId id="2483" r:id="rId48"/>
    <p:sldId id="2484" r:id="rId49"/>
    <p:sldId id="2485" r:id="rId50"/>
    <p:sldId id="2486" r:id="rId51"/>
    <p:sldId id="2487" r:id="rId52"/>
    <p:sldId id="2488" r:id="rId53"/>
    <p:sldId id="2489" r:id="rId54"/>
    <p:sldId id="2490" r:id="rId55"/>
    <p:sldId id="2491" r:id="rId56"/>
    <p:sldId id="2492" r:id="rId57"/>
    <p:sldId id="2493" r:id="rId58"/>
    <p:sldId id="2494" r:id="rId59"/>
    <p:sldId id="2495" r:id="rId60"/>
    <p:sldId id="2499" r:id="rId61"/>
    <p:sldId id="2496" r:id="rId62"/>
    <p:sldId id="2498" r:id="rId63"/>
    <p:sldId id="2497" r:id="rId64"/>
    <p:sldId id="2500" r:id="rId65"/>
    <p:sldId id="2501" r:id="rId66"/>
    <p:sldId id="2502" r:id="rId67"/>
    <p:sldId id="2503" r:id="rId68"/>
    <p:sldId id="2504" r:id="rId69"/>
    <p:sldId id="2505" r:id="rId70"/>
    <p:sldId id="2506" r:id="rId71"/>
    <p:sldId id="2510" r:id="rId72"/>
    <p:sldId id="2507" r:id="rId73"/>
    <p:sldId id="2508" r:id="rId74"/>
    <p:sldId id="2509" r:id="rId75"/>
    <p:sldId id="2515" r:id="rId76"/>
    <p:sldId id="2514" r:id="rId77"/>
    <p:sldId id="2513" r:id="rId78"/>
    <p:sldId id="2512" r:id="rId79"/>
    <p:sldId id="2432" r:id="rId80"/>
    <p:sldId id="2436" r:id="rId81"/>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153"/>
    <a:srgbClr val="01023B"/>
    <a:srgbClr val="898989"/>
    <a:srgbClr val="2F3342"/>
    <a:srgbClr val="A53F52"/>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44" autoAdjust="0"/>
  </p:normalViewPr>
  <p:slideViewPr>
    <p:cSldViewPr snapToGrid="0">
      <p:cViewPr varScale="1">
        <p:scale>
          <a:sx n="68" d="100"/>
          <a:sy n="68" d="100"/>
        </p:scale>
        <p:origin x="84" y="210"/>
      </p:cViewPr>
      <p:guideLst>
        <p:guide orient="horz" pos="2160"/>
        <p:guide pos="3840"/>
      </p:guideLst>
    </p:cSldViewPr>
  </p:slideViewPr>
  <p:notesTextViewPr>
    <p:cViewPr>
      <p:scale>
        <a:sx n="1" d="1"/>
        <a:sy n="1" d="1"/>
      </p:scale>
      <p:origin x="0" y="0"/>
    </p:cViewPr>
  </p:notesTextViewPr>
  <p:notesViewPr>
    <p:cSldViewPr snapToGrid="0">
      <p:cViewPr varScale="1">
        <p:scale>
          <a:sx n="77" d="100"/>
          <a:sy n="77" d="100"/>
        </p:scale>
        <p:origin x="402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pieChart>
        <c:varyColors val="1"/>
        <c:ser>
          <c:idx val="0"/>
          <c:order val="0"/>
          <c:tx>
            <c:strRef>
              <c:f>Hoja1!$B$1</c:f>
              <c:strCache>
                <c:ptCount val="1"/>
                <c:pt idx="0">
                  <c:v>Ventas</c:v>
                </c:pt>
              </c:strCache>
            </c:strRef>
          </c:tx>
          <c:dPt>
            <c:idx val="0"/>
            <c:bubble3D val="0"/>
            <c:spPr>
              <a:solidFill>
                <a:srgbClr val="002060"/>
              </a:solidFill>
              <a:ln w="19050">
                <a:solidFill>
                  <a:schemeClr val="lt1"/>
                </a:solidFill>
              </a:ln>
              <a:effectLst/>
            </c:spPr>
          </c:dPt>
          <c:dPt>
            <c:idx val="1"/>
            <c:bubble3D val="0"/>
            <c:spPr>
              <a:solidFill>
                <a:srgbClr val="C00000"/>
              </a:solidFill>
              <a:ln w="19050">
                <a:solidFill>
                  <a:schemeClr val="lt1"/>
                </a:solidFill>
              </a:ln>
              <a:effectLst/>
            </c:spPr>
          </c:dPt>
          <c:dPt>
            <c:idx val="2"/>
            <c:bubble3D val="0"/>
            <c:spPr>
              <a:solidFill>
                <a:srgbClr val="7030A0"/>
              </a:solidFill>
              <a:ln w="19050">
                <a:solidFill>
                  <a:schemeClr val="lt1"/>
                </a:solidFill>
              </a:ln>
              <a:effectLst/>
            </c:spPr>
          </c:dPt>
          <c:dPt>
            <c:idx val="3"/>
            <c:bubble3D val="0"/>
            <c:spPr>
              <a:solidFill>
                <a:schemeClr val="tx1">
                  <a:lumMod val="65000"/>
                  <a:lumOff val="35000"/>
                </a:schemeClr>
              </a:solidFill>
              <a:ln w="19050">
                <a:solidFill>
                  <a:schemeClr val="lt1"/>
                </a:solidFill>
              </a:ln>
              <a:effectLst/>
            </c:spPr>
          </c:dPt>
          <c:dPt>
            <c:idx val="4"/>
            <c:bubble3D val="0"/>
            <c:spPr>
              <a:solidFill>
                <a:schemeClr val="accent2">
                  <a:lumMod val="40000"/>
                  <a:lumOff val="60000"/>
                </a:schemeClr>
              </a:solidFill>
              <a:ln w="19050">
                <a:solidFill>
                  <a:schemeClr val="lt1"/>
                </a:solidFill>
              </a:ln>
              <a:effectLst/>
            </c:spPr>
          </c:dPt>
          <c:cat>
            <c:strRef>
              <c:f>Hoja1!$A$2:$A$6</c:f>
              <c:strCache>
                <c:ptCount val="5"/>
                <c:pt idx="0">
                  <c:v>windows</c:v>
                </c:pt>
                <c:pt idx="1">
                  <c:v>OSX</c:v>
                </c:pt>
                <c:pt idx="2">
                  <c:v>otros</c:v>
                </c:pt>
                <c:pt idx="3">
                  <c:v>linux </c:v>
                </c:pt>
                <c:pt idx="4">
                  <c:v>chrome OS</c:v>
                </c:pt>
              </c:strCache>
            </c:strRef>
          </c:cat>
          <c:val>
            <c:numRef>
              <c:f>Hoja1!$B$2:$B$6</c:f>
              <c:numCache>
                <c:formatCode>0.00%</c:formatCode>
                <c:ptCount val="5"/>
                <c:pt idx="0">
                  <c:v>0.76839999999999997</c:v>
                </c:pt>
                <c:pt idx="1">
                  <c:v>0.17630000000000001</c:v>
                </c:pt>
                <c:pt idx="2">
                  <c:v>2.4899999999999999E-2</c:v>
                </c:pt>
                <c:pt idx="3">
                  <c:v>1.7600000000000001E-2</c:v>
                </c:pt>
                <c:pt idx="4">
                  <c:v>1.2800000000000001E-2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xmlns=""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xmlns=""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C0BDFAE-1D4B-4BB0-B621-766D55C147D9}" type="datetime1">
              <a:rPr lang="es-ES" smtClean="0"/>
              <a:t>18/03/2021</a:t>
            </a:fld>
            <a:endParaRPr lang="es-ES" dirty="0"/>
          </a:p>
        </p:txBody>
      </p:sp>
      <p:sp>
        <p:nvSpPr>
          <p:cNvPr id="4" name="Marcador de pie de página 3">
            <a:extLst>
              <a:ext uri="{FF2B5EF4-FFF2-40B4-BE49-F238E27FC236}">
                <a16:creationId xmlns:a16="http://schemas.microsoft.com/office/drawing/2014/main" xmlns=""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xmlns=""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es-ES" smtClean="0"/>
              <a:t>‹Nº›</a:t>
            </a:fld>
            <a:endParaRPr lang="es-E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61E1689-6CE5-4E93-BFEA-170FD91B6176}" type="datetime1">
              <a:rPr lang="es-ES" noProof="0" smtClean="0"/>
              <a:t>18/03/2021</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es-ES" noProof="0" smtClean="0"/>
              <a:t>‹Nº›</a:t>
            </a:fld>
            <a:endParaRPr lang="es-ES" noProof="0"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a:t>
            </a:fld>
            <a:endParaRPr lang="es-ES" dirty="0"/>
          </a:p>
        </p:txBody>
      </p:sp>
    </p:spTree>
    <p:extLst>
      <p:ext uri="{BB962C8B-B14F-4D97-AF65-F5344CB8AC3E}">
        <p14:creationId xmlns:p14="http://schemas.microsoft.com/office/powerpoint/2010/main" val="189828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10</a:t>
            </a:fld>
            <a:endParaRPr lang="es-ES" dirty="0"/>
          </a:p>
        </p:txBody>
      </p:sp>
    </p:spTree>
    <p:extLst>
      <p:ext uri="{BB962C8B-B14F-4D97-AF65-F5344CB8AC3E}">
        <p14:creationId xmlns:p14="http://schemas.microsoft.com/office/powerpoint/2010/main" val="3497735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11</a:t>
            </a:fld>
            <a:endParaRPr lang="es-ES" dirty="0"/>
          </a:p>
        </p:txBody>
      </p:sp>
    </p:spTree>
    <p:extLst>
      <p:ext uri="{BB962C8B-B14F-4D97-AF65-F5344CB8AC3E}">
        <p14:creationId xmlns:p14="http://schemas.microsoft.com/office/powerpoint/2010/main" val="3557261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12</a:t>
            </a:fld>
            <a:endParaRPr lang="es-ES" dirty="0"/>
          </a:p>
        </p:txBody>
      </p:sp>
    </p:spTree>
    <p:extLst>
      <p:ext uri="{BB962C8B-B14F-4D97-AF65-F5344CB8AC3E}">
        <p14:creationId xmlns:p14="http://schemas.microsoft.com/office/powerpoint/2010/main" val="3462558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13</a:t>
            </a:fld>
            <a:endParaRPr lang="es-ES" dirty="0"/>
          </a:p>
        </p:txBody>
      </p:sp>
    </p:spTree>
    <p:extLst>
      <p:ext uri="{BB962C8B-B14F-4D97-AF65-F5344CB8AC3E}">
        <p14:creationId xmlns:p14="http://schemas.microsoft.com/office/powerpoint/2010/main" val="4282056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14</a:t>
            </a:fld>
            <a:endParaRPr lang="es-ES" dirty="0"/>
          </a:p>
        </p:txBody>
      </p:sp>
    </p:spTree>
    <p:extLst>
      <p:ext uri="{BB962C8B-B14F-4D97-AF65-F5344CB8AC3E}">
        <p14:creationId xmlns:p14="http://schemas.microsoft.com/office/powerpoint/2010/main" val="308297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15</a:t>
            </a:fld>
            <a:endParaRPr lang="es-ES" dirty="0"/>
          </a:p>
        </p:txBody>
      </p:sp>
    </p:spTree>
    <p:extLst>
      <p:ext uri="{BB962C8B-B14F-4D97-AF65-F5344CB8AC3E}">
        <p14:creationId xmlns:p14="http://schemas.microsoft.com/office/powerpoint/2010/main" val="3533416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16</a:t>
            </a:fld>
            <a:endParaRPr lang="es-ES" dirty="0"/>
          </a:p>
        </p:txBody>
      </p:sp>
    </p:spTree>
    <p:extLst>
      <p:ext uri="{BB962C8B-B14F-4D97-AF65-F5344CB8AC3E}">
        <p14:creationId xmlns:p14="http://schemas.microsoft.com/office/powerpoint/2010/main" val="287127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17</a:t>
            </a:fld>
            <a:endParaRPr lang="es-ES" dirty="0"/>
          </a:p>
        </p:txBody>
      </p:sp>
    </p:spTree>
    <p:extLst>
      <p:ext uri="{BB962C8B-B14F-4D97-AF65-F5344CB8AC3E}">
        <p14:creationId xmlns:p14="http://schemas.microsoft.com/office/powerpoint/2010/main" val="695539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18</a:t>
            </a:fld>
            <a:endParaRPr lang="es-ES" dirty="0"/>
          </a:p>
        </p:txBody>
      </p:sp>
    </p:spTree>
    <p:extLst>
      <p:ext uri="{BB962C8B-B14F-4D97-AF65-F5344CB8AC3E}">
        <p14:creationId xmlns:p14="http://schemas.microsoft.com/office/powerpoint/2010/main" val="581285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19</a:t>
            </a:fld>
            <a:endParaRPr lang="es-ES" dirty="0"/>
          </a:p>
        </p:txBody>
      </p:sp>
    </p:spTree>
    <p:extLst>
      <p:ext uri="{BB962C8B-B14F-4D97-AF65-F5344CB8AC3E}">
        <p14:creationId xmlns:p14="http://schemas.microsoft.com/office/powerpoint/2010/main" val="109832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a:t>
            </a:fld>
            <a:endParaRPr lang="es-ES" dirty="0"/>
          </a:p>
        </p:txBody>
      </p:sp>
    </p:spTree>
    <p:extLst>
      <p:ext uri="{BB962C8B-B14F-4D97-AF65-F5344CB8AC3E}">
        <p14:creationId xmlns:p14="http://schemas.microsoft.com/office/powerpoint/2010/main" val="1947662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20</a:t>
            </a:fld>
            <a:endParaRPr lang="es-ES" dirty="0"/>
          </a:p>
        </p:txBody>
      </p:sp>
    </p:spTree>
    <p:extLst>
      <p:ext uri="{BB962C8B-B14F-4D97-AF65-F5344CB8AC3E}">
        <p14:creationId xmlns:p14="http://schemas.microsoft.com/office/powerpoint/2010/main" val="2956018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21</a:t>
            </a:fld>
            <a:endParaRPr lang="es-ES" dirty="0"/>
          </a:p>
        </p:txBody>
      </p:sp>
    </p:spTree>
    <p:extLst>
      <p:ext uri="{BB962C8B-B14F-4D97-AF65-F5344CB8AC3E}">
        <p14:creationId xmlns:p14="http://schemas.microsoft.com/office/powerpoint/2010/main" val="3931912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22</a:t>
            </a:fld>
            <a:endParaRPr lang="es-ES" dirty="0"/>
          </a:p>
        </p:txBody>
      </p:sp>
    </p:spTree>
    <p:extLst>
      <p:ext uri="{BB962C8B-B14F-4D97-AF65-F5344CB8AC3E}">
        <p14:creationId xmlns:p14="http://schemas.microsoft.com/office/powerpoint/2010/main" val="2028998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23</a:t>
            </a:fld>
            <a:endParaRPr lang="es-ES" dirty="0"/>
          </a:p>
        </p:txBody>
      </p:sp>
    </p:spTree>
    <p:extLst>
      <p:ext uri="{BB962C8B-B14F-4D97-AF65-F5344CB8AC3E}">
        <p14:creationId xmlns:p14="http://schemas.microsoft.com/office/powerpoint/2010/main" val="4012262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24</a:t>
            </a:fld>
            <a:endParaRPr lang="es-ES" dirty="0"/>
          </a:p>
        </p:txBody>
      </p:sp>
    </p:spTree>
    <p:extLst>
      <p:ext uri="{BB962C8B-B14F-4D97-AF65-F5344CB8AC3E}">
        <p14:creationId xmlns:p14="http://schemas.microsoft.com/office/powerpoint/2010/main" val="308967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25</a:t>
            </a:fld>
            <a:endParaRPr lang="es-ES" dirty="0"/>
          </a:p>
        </p:txBody>
      </p:sp>
    </p:spTree>
    <p:extLst>
      <p:ext uri="{BB962C8B-B14F-4D97-AF65-F5344CB8AC3E}">
        <p14:creationId xmlns:p14="http://schemas.microsoft.com/office/powerpoint/2010/main" val="1543992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26</a:t>
            </a:fld>
            <a:endParaRPr lang="es-ES" dirty="0"/>
          </a:p>
        </p:txBody>
      </p:sp>
    </p:spTree>
    <p:extLst>
      <p:ext uri="{BB962C8B-B14F-4D97-AF65-F5344CB8AC3E}">
        <p14:creationId xmlns:p14="http://schemas.microsoft.com/office/powerpoint/2010/main" val="1527602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27</a:t>
            </a:fld>
            <a:endParaRPr lang="es-ES" dirty="0"/>
          </a:p>
        </p:txBody>
      </p:sp>
    </p:spTree>
    <p:extLst>
      <p:ext uri="{BB962C8B-B14F-4D97-AF65-F5344CB8AC3E}">
        <p14:creationId xmlns:p14="http://schemas.microsoft.com/office/powerpoint/2010/main" val="313724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28</a:t>
            </a:fld>
            <a:endParaRPr lang="es-ES" dirty="0"/>
          </a:p>
        </p:txBody>
      </p:sp>
    </p:spTree>
    <p:extLst>
      <p:ext uri="{BB962C8B-B14F-4D97-AF65-F5344CB8AC3E}">
        <p14:creationId xmlns:p14="http://schemas.microsoft.com/office/powerpoint/2010/main" val="2168191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30</a:t>
            </a:fld>
            <a:endParaRPr lang="es-ES" dirty="0"/>
          </a:p>
        </p:txBody>
      </p:sp>
    </p:spTree>
    <p:extLst>
      <p:ext uri="{BB962C8B-B14F-4D97-AF65-F5344CB8AC3E}">
        <p14:creationId xmlns:p14="http://schemas.microsoft.com/office/powerpoint/2010/main" val="4184579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a:t>
            </a:fld>
            <a:endParaRPr lang="es-ES" dirty="0"/>
          </a:p>
        </p:txBody>
      </p:sp>
    </p:spTree>
    <p:extLst>
      <p:ext uri="{BB962C8B-B14F-4D97-AF65-F5344CB8AC3E}">
        <p14:creationId xmlns:p14="http://schemas.microsoft.com/office/powerpoint/2010/main" val="2234817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31</a:t>
            </a:fld>
            <a:endParaRPr lang="es-ES" dirty="0"/>
          </a:p>
        </p:txBody>
      </p:sp>
    </p:spTree>
    <p:extLst>
      <p:ext uri="{BB962C8B-B14F-4D97-AF65-F5344CB8AC3E}">
        <p14:creationId xmlns:p14="http://schemas.microsoft.com/office/powerpoint/2010/main" val="125354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32</a:t>
            </a:fld>
            <a:endParaRPr lang="es-ES" dirty="0"/>
          </a:p>
        </p:txBody>
      </p:sp>
    </p:spTree>
    <p:extLst>
      <p:ext uri="{BB962C8B-B14F-4D97-AF65-F5344CB8AC3E}">
        <p14:creationId xmlns:p14="http://schemas.microsoft.com/office/powerpoint/2010/main" val="179250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33</a:t>
            </a:fld>
            <a:endParaRPr lang="es-ES" dirty="0"/>
          </a:p>
        </p:txBody>
      </p:sp>
    </p:spTree>
    <p:extLst>
      <p:ext uri="{BB962C8B-B14F-4D97-AF65-F5344CB8AC3E}">
        <p14:creationId xmlns:p14="http://schemas.microsoft.com/office/powerpoint/2010/main" val="4241887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34</a:t>
            </a:fld>
            <a:endParaRPr lang="es-ES" dirty="0"/>
          </a:p>
        </p:txBody>
      </p:sp>
    </p:spTree>
    <p:extLst>
      <p:ext uri="{BB962C8B-B14F-4D97-AF65-F5344CB8AC3E}">
        <p14:creationId xmlns:p14="http://schemas.microsoft.com/office/powerpoint/2010/main" val="1478041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35</a:t>
            </a:fld>
            <a:endParaRPr lang="es-ES" dirty="0"/>
          </a:p>
        </p:txBody>
      </p:sp>
    </p:spTree>
    <p:extLst>
      <p:ext uri="{BB962C8B-B14F-4D97-AF65-F5344CB8AC3E}">
        <p14:creationId xmlns:p14="http://schemas.microsoft.com/office/powerpoint/2010/main" val="532436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36</a:t>
            </a:fld>
            <a:endParaRPr lang="es-ES" dirty="0"/>
          </a:p>
        </p:txBody>
      </p:sp>
    </p:spTree>
    <p:extLst>
      <p:ext uri="{BB962C8B-B14F-4D97-AF65-F5344CB8AC3E}">
        <p14:creationId xmlns:p14="http://schemas.microsoft.com/office/powerpoint/2010/main" val="3750063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37</a:t>
            </a:fld>
            <a:endParaRPr lang="es-ES" dirty="0"/>
          </a:p>
        </p:txBody>
      </p:sp>
    </p:spTree>
    <p:extLst>
      <p:ext uri="{BB962C8B-B14F-4D97-AF65-F5344CB8AC3E}">
        <p14:creationId xmlns:p14="http://schemas.microsoft.com/office/powerpoint/2010/main" val="3231798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38</a:t>
            </a:fld>
            <a:endParaRPr lang="es-ES" dirty="0"/>
          </a:p>
        </p:txBody>
      </p:sp>
    </p:spTree>
    <p:extLst>
      <p:ext uri="{BB962C8B-B14F-4D97-AF65-F5344CB8AC3E}">
        <p14:creationId xmlns:p14="http://schemas.microsoft.com/office/powerpoint/2010/main" val="4163449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39</a:t>
            </a:fld>
            <a:endParaRPr lang="es-ES" dirty="0"/>
          </a:p>
        </p:txBody>
      </p:sp>
    </p:spTree>
    <p:extLst>
      <p:ext uri="{BB962C8B-B14F-4D97-AF65-F5344CB8AC3E}">
        <p14:creationId xmlns:p14="http://schemas.microsoft.com/office/powerpoint/2010/main" val="481494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40</a:t>
            </a:fld>
            <a:endParaRPr lang="es-ES" dirty="0"/>
          </a:p>
        </p:txBody>
      </p:sp>
    </p:spTree>
    <p:extLst>
      <p:ext uri="{BB962C8B-B14F-4D97-AF65-F5344CB8AC3E}">
        <p14:creationId xmlns:p14="http://schemas.microsoft.com/office/powerpoint/2010/main" val="2053046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a:t>
            </a:fld>
            <a:endParaRPr lang="es-ES" dirty="0"/>
          </a:p>
        </p:txBody>
      </p:sp>
    </p:spTree>
    <p:extLst>
      <p:ext uri="{BB962C8B-B14F-4D97-AF65-F5344CB8AC3E}">
        <p14:creationId xmlns:p14="http://schemas.microsoft.com/office/powerpoint/2010/main" val="906625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41</a:t>
            </a:fld>
            <a:endParaRPr lang="es-ES" dirty="0"/>
          </a:p>
        </p:txBody>
      </p:sp>
    </p:spTree>
    <p:extLst>
      <p:ext uri="{BB962C8B-B14F-4D97-AF65-F5344CB8AC3E}">
        <p14:creationId xmlns:p14="http://schemas.microsoft.com/office/powerpoint/2010/main" val="56369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42</a:t>
            </a:fld>
            <a:endParaRPr lang="es-ES" dirty="0"/>
          </a:p>
        </p:txBody>
      </p:sp>
    </p:spTree>
    <p:extLst>
      <p:ext uri="{BB962C8B-B14F-4D97-AF65-F5344CB8AC3E}">
        <p14:creationId xmlns:p14="http://schemas.microsoft.com/office/powerpoint/2010/main" val="3819667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43</a:t>
            </a:fld>
            <a:endParaRPr lang="es-ES" dirty="0"/>
          </a:p>
        </p:txBody>
      </p:sp>
    </p:spTree>
    <p:extLst>
      <p:ext uri="{BB962C8B-B14F-4D97-AF65-F5344CB8AC3E}">
        <p14:creationId xmlns:p14="http://schemas.microsoft.com/office/powerpoint/2010/main" val="4148724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44</a:t>
            </a:fld>
            <a:endParaRPr lang="es-ES" dirty="0"/>
          </a:p>
        </p:txBody>
      </p:sp>
    </p:spTree>
    <p:extLst>
      <p:ext uri="{BB962C8B-B14F-4D97-AF65-F5344CB8AC3E}">
        <p14:creationId xmlns:p14="http://schemas.microsoft.com/office/powerpoint/2010/main" val="1683342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45</a:t>
            </a:fld>
            <a:endParaRPr lang="es-ES" dirty="0"/>
          </a:p>
        </p:txBody>
      </p:sp>
    </p:spTree>
    <p:extLst>
      <p:ext uri="{BB962C8B-B14F-4D97-AF65-F5344CB8AC3E}">
        <p14:creationId xmlns:p14="http://schemas.microsoft.com/office/powerpoint/2010/main" val="482826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46</a:t>
            </a:fld>
            <a:endParaRPr lang="es-ES" dirty="0"/>
          </a:p>
        </p:txBody>
      </p:sp>
    </p:spTree>
    <p:extLst>
      <p:ext uri="{BB962C8B-B14F-4D97-AF65-F5344CB8AC3E}">
        <p14:creationId xmlns:p14="http://schemas.microsoft.com/office/powerpoint/2010/main" val="3750779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47</a:t>
            </a:fld>
            <a:endParaRPr lang="es-ES" dirty="0"/>
          </a:p>
        </p:txBody>
      </p:sp>
    </p:spTree>
    <p:extLst>
      <p:ext uri="{BB962C8B-B14F-4D97-AF65-F5344CB8AC3E}">
        <p14:creationId xmlns:p14="http://schemas.microsoft.com/office/powerpoint/2010/main" val="3827652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48</a:t>
            </a:fld>
            <a:endParaRPr lang="es-ES" dirty="0"/>
          </a:p>
        </p:txBody>
      </p:sp>
    </p:spTree>
    <p:extLst>
      <p:ext uri="{BB962C8B-B14F-4D97-AF65-F5344CB8AC3E}">
        <p14:creationId xmlns:p14="http://schemas.microsoft.com/office/powerpoint/2010/main" val="21307500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49</a:t>
            </a:fld>
            <a:endParaRPr lang="es-ES" dirty="0"/>
          </a:p>
        </p:txBody>
      </p:sp>
    </p:spTree>
    <p:extLst>
      <p:ext uri="{BB962C8B-B14F-4D97-AF65-F5344CB8AC3E}">
        <p14:creationId xmlns:p14="http://schemas.microsoft.com/office/powerpoint/2010/main" val="3053233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50</a:t>
            </a:fld>
            <a:endParaRPr lang="es-ES" dirty="0"/>
          </a:p>
        </p:txBody>
      </p:sp>
    </p:spTree>
    <p:extLst>
      <p:ext uri="{BB962C8B-B14F-4D97-AF65-F5344CB8AC3E}">
        <p14:creationId xmlns:p14="http://schemas.microsoft.com/office/powerpoint/2010/main" val="245055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a:t>
            </a:fld>
            <a:endParaRPr lang="es-ES" dirty="0"/>
          </a:p>
        </p:txBody>
      </p:sp>
    </p:spTree>
    <p:extLst>
      <p:ext uri="{BB962C8B-B14F-4D97-AF65-F5344CB8AC3E}">
        <p14:creationId xmlns:p14="http://schemas.microsoft.com/office/powerpoint/2010/main" val="1878192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51</a:t>
            </a:fld>
            <a:endParaRPr lang="es-ES" dirty="0"/>
          </a:p>
        </p:txBody>
      </p:sp>
    </p:spTree>
    <p:extLst>
      <p:ext uri="{BB962C8B-B14F-4D97-AF65-F5344CB8AC3E}">
        <p14:creationId xmlns:p14="http://schemas.microsoft.com/office/powerpoint/2010/main" val="1376689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52</a:t>
            </a:fld>
            <a:endParaRPr lang="es-ES" dirty="0"/>
          </a:p>
        </p:txBody>
      </p:sp>
    </p:spTree>
    <p:extLst>
      <p:ext uri="{BB962C8B-B14F-4D97-AF65-F5344CB8AC3E}">
        <p14:creationId xmlns:p14="http://schemas.microsoft.com/office/powerpoint/2010/main" val="2006728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53</a:t>
            </a:fld>
            <a:endParaRPr lang="es-ES" dirty="0"/>
          </a:p>
        </p:txBody>
      </p:sp>
    </p:spTree>
    <p:extLst>
      <p:ext uri="{BB962C8B-B14F-4D97-AF65-F5344CB8AC3E}">
        <p14:creationId xmlns:p14="http://schemas.microsoft.com/office/powerpoint/2010/main" val="4270661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54</a:t>
            </a:fld>
            <a:endParaRPr lang="es-ES" dirty="0"/>
          </a:p>
        </p:txBody>
      </p:sp>
    </p:spTree>
    <p:extLst>
      <p:ext uri="{BB962C8B-B14F-4D97-AF65-F5344CB8AC3E}">
        <p14:creationId xmlns:p14="http://schemas.microsoft.com/office/powerpoint/2010/main" val="2828774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55</a:t>
            </a:fld>
            <a:endParaRPr lang="es-ES" dirty="0"/>
          </a:p>
        </p:txBody>
      </p:sp>
    </p:spTree>
    <p:extLst>
      <p:ext uri="{BB962C8B-B14F-4D97-AF65-F5344CB8AC3E}">
        <p14:creationId xmlns:p14="http://schemas.microsoft.com/office/powerpoint/2010/main" val="16276781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56</a:t>
            </a:fld>
            <a:endParaRPr lang="es-ES" dirty="0"/>
          </a:p>
        </p:txBody>
      </p:sp>
    </p:spTree>
    <p:extLst>
      <p:ext uri="{BB962C8B-B14F-4D97-AF65-F5344CB8AC3E}">
        <p14:creationId xmlns:p14="http://schemas.microsoft.com/office/powerpoint/2010/main" val="1761260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57</a:t>
            </a:fld>
            <a:endParaRPr lang="es-ES" dirty="0"/>
          </a:p>
        </p:txBody>
      </p:sp>
    </p:spTree>
    <p:extLst>
      <p:ext uri="{BB962C8B-B14F-4D97-AF65-F5344CB8AC3E}">
        <p14:creationId xmlns:p14="http://schemas.microsoft.com/office/powerpoint/2010/main" val="37061615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58</a:t>
            </a:fld>
            <a:endParaRPr lang="es-ES" dirty="0"/>
          </a:p>
        </p:txBody>
      </p:sp>
    </p:spTree>
    <p:extLst>
      <p:ext uri="{BB962C8B-B14F-4D97-AF65-F5344CB8AC3E}">
        <p14:creationId xmlns:p14="http://schemas.microsoft.com/office/powerpoint/2010/main" val="2500494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59</a:t>
            </a:fld>
            <a:endParaRPr lang="es-ES" dirty="0"/>
          </a:p>
        </p:txBody>
      </p:sp>
    </p:spTree>
    <p:extLst>
      <p:ext uri="{BB962C8B-B14F-4D97-AF65-F5344CB8AC3E}">
        <p14:creationId xmlns:p14="http://schemas.microsoft.com/office/powerpoint/2010/main" val="23153257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60</a:t>
            </a:fld>
            <a:endParaRPr lang="es-ES" dirty="0"/>
          </a:p>
        </p:txBody>
      </p:sp>
    </p:spTree>
    <p:extLst>
      <p:ext uri="{BB962C8B-B14F-4D97-AF65-F5344CB8AC3E}">
        <p14:creationId xmlns:p14="http://schemas.microsoft.com/office/powerpoint/2010/main" val="319272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a:t>
            </a:fld>
            <a:endParaRPr lang="es-ES" dirty="0"/>
          </a:p>
        </p:txBody>
      </p:sp>
    </p:spTree>
    <p:extLst>
      <p:ext uri="{BB962C8B-B14F-4D97-AF65-F5344CB8AC3E}">
        <p14:creationId xmlns:p14="http://schemas.microsoft.com/office/powerpoint/2010/main" val="334820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61</a:t>
            </a:fld>
            <a:endParaRPr lang="es-ES" dirty="0"/>
          </a:p>
        </p:txBody>
      </p:sp>
    </p:spTree>
    <p:extLst>
      <p:ext uri="{BB962C8B-B14F-4D97-AF65-F5344CB8AC3E}">
        <p14:creationId xmlns:p14="http://schemas.microsoft.com/office/powerpoint/2010/main" val="40396025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62</a:t>
            </a:fld>
            <a:endParaRPr lang="es-ES" dirty="0"/>
          </a:p>
        </p:txBody>
      </p:sp>
    </p:spTree>
    <p:extLst>
      <p:ext uri="{BB962C8B-B14F-4D97-AF65-F5344CB8AC3E}">
        <p14:creationId xmlns:p14="http://schemas.microsoft.com/office/powerpoint/2010/main" val="12933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63</a:t>
            </a:fld>
            <a:endParaRPr lang="es-ES" dirty="0"/>
          </a:p>
        </p:txBody>
      </p:sp>
    </p:spTree>
    <p:extLst>
      <p:ext uri="{BB962C8B-B14F-4D97-AF65-F5344CB8AC3E}">
        <p14:creationId xmlns:p14="http://schemas.microsoft.com/office/powerpoint/2010/main" val="41958575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64</a:t>
            </a:fld>
            <a:endParaRPr lang="es-ES" dirty="0"/>
          </a:p>
        </p:txBody>
      </p:sp>
    </p:spTree>
    <p:extLst>
      <p:ext uri="{BB962C8B-B14F-4D97-AF65-F5344CB8AC3E}">
        <p14:creationId xmlns:p14="http://schemas.microsoft.com/office/powerpoint/2010/main" val="18592467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65</a:t>
            </a:fld>
            <a:endParaRPr lang="es-ES" dirty="0"/>
          </a:p>
        </p:txBody>
      </p:sp>
    </p:spTree>
    <p:extLst>
      <p:ext uri="{BB962C8B-B14F-4D97-AF65-F5344CB8AC3E}">
        <p14:creationId xmlns:p14="http://schemas.microsoft.com/office/powerpoint/2010/main" val="24237151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66</a:t>
            </a:fld>
            <a:endParaRPr lang="es-ES" dirty="0"/>
          </a:p>
        </p:txBody>
      </p:sp>
    </p:spTree>
    <p:extLst>
      <p:ext uri="{BB962C8B-B14F-4D97-AF65-F5344CB8AC3E}">
        <p14:creationId xmlns:p14="http://schemas.microsoft.com/office/powerpoint/2010/main" val="17028629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67</a:t>
            </a:fld>
            <a:endParaRPr lang="es-ES" dirty="0"/>
          </a:p>
        </p:txBody>
      </p:sp>
    </p:spTree>
    <p:extLst>
      <p:ext uri="{BB962C8B-B14F-4D97-AF65-F5344CB8AC3E}">
        <p14:creationId xmlns:p14="http://schemas.microsoft.com/office/powerpoint/2010/main" val="26455629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68</a:t>
            </a:fld>
            <a:endParaRPr lang="es-ES" dirty="0"/>
          </a:p>
        </p:txBody>
      </p:sp>
    </p:spTree>
    <p:extLst>
      <p:ext uri="{BB962C8B-B14F-4D97-AF65-F5344CB8AC3E}">
        <p14:creationId xmlns:p14="http://schemas.microsoft.com/office/powerpoint/2010/main" val="3180102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69</a:t>
            </a:fld>
            <a:endParaRPr lang="es-ES" dirty="0"/>
          </a:p>
        </p:txBody>
      </p:sp>
    </p:spTree>
    <p:extLst>
      <p:ext uri="{BB962C8B-B14F-4D97-AF65-F5344CB8AC3E}">
        <p14:creationId xmlns:p14="http://schemas.microsoft.com/office/powerpoint/2010/main" val="36861804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70</a:t>
            </a:fld>
            <a:endParaRPr lang="es-ES" dirty="0"/>
          </a:p>
        </p:txBody>
      </p:sp>
    </p:spTree>
    <p:extLst>
      <p:ext uri="{BB962C8B-B14F-4D97-AF65-F5344CB8AC3E}">
        <p14:creationId xmlns:p14="http://schemas.microsoft.com/office/powerpoint/2010/main" val="3611634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7</a:t>
            </a:fld>
            <a:endParaRPr lang="es-ES" dirty="0"/>
          </a:p>
        </p:txBody>
      </p:sp>
    </p:spTree>
    <p:extLst>
      <p:ext uri="{BB962C8B-B14F-4D97-AF65-F5344CB8AC3E}">
        <p14:creationId xmlns:p14="http://schemas.microsoft.com/office/powerpoint/2010/main" val="22315711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71</a:t>
            </a:fld>
            <a:endParaRPr lang="es-ES" dirty="0"/>
          </a:p>
        </p:txBody>
      </p:sp>
    </p:spTree>
    <p:extLst>
      <p:ext uri="{BB962C8B-B14F-4D97-AF65-F5344CB8AC3E}">
        <p14:creationId xmlns:p14="http://schemas.microsoft.com/office/powerpoint/2010/main" val="28134134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72</a:t>
            </a:fld>
            <a:endParaRPr lang="es-ES" dirty="0"/>
          </a:p>
        </p:txBody>
      </p:sp>
    </p:spTree>
    <p:extLst>
      <p:ext uri="{BB962C8B-B14F-4D97-AF65-F5344CB8AC3E}">
        <p14:creationId xmlns:p14="http://schemas.microsoft.com/office/powerpoint/2010/main" val="37037114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73</a:t>
            </a:fld>
            <a:endParaRPr lang="es-ES" dirty="0"/>
          </a:p>
        </p:txBody>
      </p:sp>
    </p:spTree>
    <p:extLst>
      <p:ext uri="{BB962C8B-B14F-4D97-AF65-F5344CB8AC3E}">
        <p14:creationId xmlns:p14="http://schemas.microsoft.com/office/powerpoint/2010/main" val="15806490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74</a:t>
            </a:fld>
            <a:endParaRPr lang="es-ES" dirty="0"/>
          </a:p>
        </p:txBody>
      </p:sp>
    </p:spTree>
    <p:extLst>
      <p:ext uri="{BB962C8B-B14F-4D97-AF65-F5344CB8AC3E}">
        <p14:creationId xmlns:p14="http://schemas.microsoft.com/office/powerpoint/2010/main" val="11936329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75</a:t>
            </a:fld>
            <a:endParaRPr lang="es-ES" dirty="0"/>
          </a:p>
        </p:txBody>
      </p:sp>
    </p:spTree>
    <p:extLst>
      <p:ext uri="{BB962C8B-B14F-4D97-AF65-F5344CB8AC3E}">
        <p14:creationId xmlns:p14="http://schemas.microsoft.com/office/powerpoint/2010/main" val="3334952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76</a:t>
            </a:fld>
            <a:endParaRPr lang="es-ES" dirty="0"/>
          </a:p>
        </p:txBody>
      </p:sp>
    </p:spTree>
    <p:extLst>
      <p:ext uri="{BB962C8B-B14F-4D97-AF65-F5344CB8AC3E}">
        <p14:creationId xmlns:p14="http://schemas.microsoft.com/office/powerpoint/2010/main" val="5047066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77</a:t>
            </a:fld>
            <a:endParaRPr lang="es-ES" dirty="0"/>
          </a:p>
        </p:txBody>
      </p:sp>
    </p:spTree>
    <p:extLst>
      <p:ext uri="{BB962C8B-B14F-4D97-AF65-F5344CB8AC3E}">
        <p14:creationId xmlns:p14="http://schemas.microsoft.com/office/powerpoint/2010/main" val="3230810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8</a:t>
            </a:fld>
            <a:endParaRPr lang="es-ES" dirty="0"/>
          </a:p>
        </p:txBody>
      </p:sp>
    </p:spTree>
    <p:extLst>
      <p:ext uri="{BB962C8B-B14F-4D97-AF65-F5344CB8AC3E}">
        <p14:creationId xmlns:p14="http://schemas.microsoft.com/office/powerpoint/2010/main" val="1503129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9</a:t>
            </a:fld>
            <a:endParaRPr lang="es-ES" dirty="0"/>
          </a:p>
        </p:txBody>
      </p:sp>
    </p:spTree>
    <p:extLst>
      <p:ext uri="{BB962C8B-B14F-4D97-AF65-F5344CB8AC3E}">
        <p14:creationId xmlns:p14="http://schemas.microsoft.com/office/powerpoint/2010/main" val="74593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subtítulo y contenid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2" name="Título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rtlCol="0"/>
          <a:lstStyle>
            <a:lvl1pPr>
              <a:lnSpc>
                <a:spcPct val="100000"/>
              </a:lnSpc>
              <a:defRPr/>
            </a:lvl1pPr>
          </a:lstStyle>
          <a:p>
            <a:pPr rtl="0"/>
            <a:r>
              <a:rPr lang="es-ES" noProof="0" dirty="0"/>
              <a:t>HAGA CLIC PARA EDITAR EL ESTILO DEL TÍTULO DEL PATRÓN</a:t>
            </a:r>
          </a:p>
        </p:txBody>
      </p:sp>
      <p:sp>
        <p:nvSpPr>
          <p:cNvPr id="8" name="Marcador de texto 2">
            <a:extLst>
              <a:ext uri="{FF2B5EF4-FFF2-40B4-BE49-F238E27FC236}">
                <a16:creationId xmlns:a16="http://schemas.microsoft.com/office/drawing/2014/main" xmlns="" id="{67265051-1E5A-D844-BA21-383315517276}"/>
              </a:ext>
            </a:extLst>
          </p:cNvPr>
          <p:cNvSpPr>
            <a:spLocks noGrp="1"/>
          </p:cNvSpPr>
          <p:nvPr>
            <p:ph idx="1" hasCustomPrompt="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9" name="Marcador de texto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594519" y="1262642"/>
            <a:ext cx="11002962" cy="353872"/>
          </a:xfrm>
        </p:spPr>
        <p:txBody>
          <a:bodyPr rtlCol="0"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5" name="Marcador de posición de pie de página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2" name="Título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rtlCol="0"/>
          <a:lstStyle>
            <a:lvl1pPr>
              <a:lnSpc>
                <a:spcPct val="100000"/>
              </a:lnSpc>
              <a:defRPr/>
            </a:lvl1pPr>
          </a:lstStyle>
          <a:p>
            <a:pPr rtl="0"/>
            <a:r>
              <a:rPr lang="es-ES" noProof="0" dirty="0"/>
              <a:t>HAGA CLIC PARA EDITAR EL ESTILO DEL TÍTULO DEL PATRÓN</a:t>
            </a:r>
          </a:p>
        </p:txBody>
      </p:sp>
      <p:sp>
        <p:nvSpPr>
          <p:cNvPr id="8" name="Marcador de posición de texto 2">
            <a:extLst>
              <a:ext uri="{FF2B5EF4-FFF2-40B4-BE49-F238E27FC236}">
                <a16:creationId xmlns:a16="http://schemas.microsoft.com/office/drawing/2014/main" xmlns="" id="{67265051-1E5A-D844-BA21-383315517276}"/>
              </a:ext>
            </a:extLst>
          </p:cNvPr>
          <p:cNvSpPr>
            <a:spLocks noGrp="1"/>
          </p:cNvSpPr>
          <p:nvPr>
            <p:ph idx="1" hasCustomPrompt="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es-ES" noProof="0" dirty="0"/>
              <a:t>HAGA CLIC PARA EDITAR EL ESTILO DEL TÍTULO DEL PATRÓN</a:t>
            </a:r>
          </a:p>
        </p:txBody>
      </p:sp>
      <p:sp>
        <p:nvSpPr>
          <p:cNvPr id="3" name="Marcador de texto 2">
            <a:extLst>
              <a:ext uri="{FF2B5EF4-FFF2-40B4-BE49-F238E27FC236}">
                <a16:creationId xmlns:a16="http://schemas.microsoft.com/office/drawing/2014/main" xmlns="" id="{9BDA91F3-AE43-4DDA-AB24-49CF87963D72}"/>
              </a:ext>
            </a:extLst>
          </p:cNvPr>
          <p:cNvSpPr>
            <a:spLocks noGrp="1"/>
          </p:cNvSpPr>
          <p:nvPr>
            <p:ph type="body" idx="1" hasCustomPrompt="1"/>
          </p:nvPr>
        </p:nvSpPr>
        <p:spPr>
          <a:xfrm>
            <a:off x="469107" y="1827972"/>
            <a:ext cx="5157787"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4" name="Marcador de posición de contenido 3">
            <a:extLst>
              <a:ext uri="{FF2B5EF4-FFF2-40B4-BE49-F238E27FC236}">
                <a16:creationId xmlns:a16="http://schemas.microsoft.com/office/drawing/2014/main" xmlns="" id="{24A648F6-CDB4-4032-9F98-6ED11F980765}"/>
              </a:ext>
            </a:extLst>
          </p:cNvPr>
          <p:cNvSpPr>
            <a:spLocks noGrp="1"/>
          </p:cNvSpPr>
          <p:nvPr>
            <p:ph sz="half" idx="2" hasCustomPrompt="1"/>
          </p:nvPr>
        </p:nvSpPr>
        <p:spPr>
          <a:xfrm>
            <a:off x="469107" y="2342356"/>
            <a:ext cx="5157787"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texto 4">
            <a:extLst>
              <a:ext uri="{FF2B5EF4-FFF2-40B4-BE49-F238E27FC236}">
                <a16:creationId xmlns:a16="http://schemas.microsoft.com/office/drawing/2014/main" xmlns="" id="{258F648F-0299-4352-914D-9ACEEF6FE597}"/>
              </a:ext>
            </a:extLst>
          </p:cNvPr>
          <p:cNvSpPr>
            <a:spLocks noGrp="1"/>
          </p:cNvSpPr>
          <p:nvPr>
            <p:ph type="body" sz="quarter" idx="3" hasCustomPrompt="1"/>
          </p:nvPr>
        </p:nvSpPr>
        <p:spPr>
          <a:xfrm>
            <a:off x="6565107" y="1827972"/>
            <a:ext cx="5183188"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6" name="Marcador de posición de contenido 5">
            <a:extLst>
              <a:ext uri="{FF2B5EF4-FFF2-40B4-BE49-F238E27FC236}">
                <a16:creationId xmlns:a16="http://schemas.microsoft.com/office/drawing/2014/main" xmlns="" id="{65215A19-FA39-4BD0-87C2-8DA3B8C587BB}"/>
              </a:ext>
            </a:extLst>
          </p:cNvPr>
          <p:cNvSpPr>
            <a:spLocks noGrp="1"/>
          </p:cNvSpPr>
          <p:nvPr>
            <p:ph sz="quarter" idx="4" hasCustomPrompt="1"/>
          </p:nvPr>
        </p:nvSpPr>
        <p:spPr>
          <a:xfrm>
            <a:off x="6565107" y="2342356"/>
            <a:ext cx="5183188"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8" name="Marcador de posición de pie de página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13" name="Forma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chemeClr val="bg1"/>
                </a:solidFill>
                <a:latin typeface="+mn-lt"/>
                <a:ea typeface="+mn-ea"/>
                <a:cs typeface="+mn-cs"/>
                <a:sym typeface="Bebas"/>
              </a:rPr>
              <a:t>FABRIKAM</a:t>
            </a:r>
            <a:endParaRPr lang="es-ES" sz="2400" b="1" i="0" spc="0" noProof="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contenidos">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es-ES" noProof="0" dirty="0"/>
              <a:t>HAGA CLIC PARA EDITAR EL ESTILO DEL TÍTULO DEL PATRÓN</a:t>
            </a:r>
          </a:p>
        </p:txBody>
      </p:sp>
      <p:sp>
        <p:nvSpPr>
          <p:cNvPr id="8" name="Marcador de posición de pie de página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13" name="Forma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chemeClr val="bg1"/>
                </a:solidFill>
                <a:latin typeface="+mn-lt"/>
                <a:ea typeface="+mn-ea"/>
                <a:cs typeface="+mn-cs"/>
                <a:sym typeface="Bebas"/>
              </a:rPr>
              <a:t>FABRIKAM</a:t>
            </a:r>
            <a:endParaRPr lang="es-ES" sz="2400" b="1" i="0" spc="0" noProof="0" dirty="0">
              <a:solidFill>
                <a:schemeClr val="bg1"/>
              </a:solidFill>
              <a:latin typeface="Gill Sans" panose="020B0502020104020203" pitchFamily="34" charset="-79"/>
              <a:cs typeface="Gill Sans" panose="020B0502020104020203" pitchFamily="34" charset="-79"/>
            </a:endParaRPr>
          </a:p>
        </p:txBody>
      </p:sp>
      <p:sp>
        <p:nvSpPr>
          <p:cNvPr id="15" name="Marcador de contenido 2">
            <a:extLst>
              <a:ext uri="{FF2B5EF4-FFF2-40B4-BE49-F238E27FC236}">
                <a16:creationId xmlns:a16="http://schemas.microsoft.com/office/drawing/2014/main" xmlns="" id="{2B178DD2-BCD4-4E9E-8EAA-0A3AB74C6160}"/>
              </a:ext>
            </a:extLst>
          </p:cNvPr>
          <p:cNvSpPr>
            <a:spLocks noGrp="1"/>
          </p:cNvSpPr>
          <p:nvPr>
            <p:ph sz="half" idx="1"/>
          </p:nvPr>
        </p:nvSpPr>
        <p:spPr>
          <a:xfrm>
            <a:off x="594519"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16" name="Marcador de posición de contenido 3">
            <a:extLst>
              <a:ext uri="{FF2B5EF4-FFF2-40B4-BE49-F238E27FC236}">
                <a16:creationId xmlns:a16="http://schemas.microsoft.com/office/drawing/2014/main" xmlns="" id="{0B7D881D-13DE-4377-AA74-0EBFD9C9926A}"/>
              </a:ext>
            </a:extLst>
          </p:cNvPr>
          <p:cNvSpPr>
            <a:spLocks noGrp="1"/>
          </p:cNvSpPr>
          <p:nvPr>
            <p:ph sz="half" idx="2"/>
          </p:nvPr>
        </p:nvSpPr>
        <p:spPr>
          <a:xfrm>
            <a:off x="6415881"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es-ES" noProof="0" dirty="0"/>
              <a:t>HAGA CLIC PARA EDITAR EL ESTILO DEL TÍTULO DEL PATRÓN</a:t>
            </a:r>
          </a:p>
        </p:txBody>
      </p:sp>
      <p:sp>
        <p:nvSpPr>
          <p:cNvPr id="8" name="Marcador de pie de página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13" name="Forma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rgbClr val="2C2153"/>
                </a:solidFill>
                <a:latin typeface="+mn-lt"/>
                <a:ea typeface="+mn-ea"/>
                <a:cs typeface="+mn-cs"/>
                <a:sym typeface="Bebas"/>
              </a:rPr>
              <a:t>FAB</a:t>
            </a:r>
            <a:r>
              <a:rPr lang="es-ES" sz="2400" b="1" kern="1200" noProof="0" dirty="0">
                <a:solidFill>
                  <a:srgbClr val="A53F52"/>
                </a:solidFill>
                <a:latin typeface="+mn-lt"/>
                <a:ea typeface="+mn-ea"/>
                <a:cs typeface="+mn-cs"/>
                <a:sym typeface="Bebas"/>
              </a:rPr>
              <a:t>RIKAM</a:t>
            </a:r>
            <a:endParaRPr lang="es-ES" sz="2400" b="1" i="0" spc="0" noProof="0" dirty="0">
              <a:solidFill>
                <a:srgbClr val="A53F52"/>
              </a:solidFill>
              <a:latin typeface="Gill Sans" panose="020B0502020104020203" pitchFamily="34" charset="-79"/>
              <a:cs typeface="Gill Sans" panose="020B0502020104020203" pitchFamily="34" charset="-79"/>
            </a:endParaRPr>
          </a:p>
        </p:txBody>
      </p:sp>
      <p:sp>
        <p:nvSpPr>
          <p:cNvPr id="16" name="Marcador de posición de texto 3">
            <a:extLst>
              <a:ext uri="{FF2B5EF4-FFF2-40B4-BE49-F238E27FC236}">
                <a16:creationId xmlns:a16="http://schemas.microsoft.com/office/drawing/2014/main" xmlns="" id="{1B8C1683-B5FA-422D-82FD-3E04C0D01AC4}"/>
              </a:ext>
            </a:extLst>
          </p:cNvPr>
          <p:cNvSpPr>
            <a:spLocks noGrp="1"/>
          </p:cNvSpPr>
          <p:nvPr>
            <p:ph type="body" sz="half" idx="2"/>
          </p:nvPr>
        </p:nvSpPr>
        <p:spPr>
          <a:xfrm>
            <a:off x="839788" y="2480552"/>
            <a:ext cx="3932237" cy="3388435"/>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smtClean="0"/>
              <a:t>Haga clic para modificar el estilo de texto del patrón</a:t>
            </a:r>
          </a:p>
        </p:txBody>
      </p:sp>
      <p:sp>
        <p:nvSpPr>
          <p:cNvPr id="17" name="Marcador de contenido 2">
            <a:extLst>
              <a:ext uri="{FF2B5EF4-FFF2-40B4-BE49-F238E27FC236}">
                <a16:creationId xmlns:a16="http://schemas.microsoft.com/office/drawing/2014/main" xmlns="" id="{64332CC6-AF18-49EE-9933-50E3E93F6B86}"/>
              </a:ext>
            </a:extLst>
          </p:cNvPr>
          <p:cNvSpPr>
            <a:spLocks noGrp="1"/>
          </p:cNvSpPr>
          <p:nvPr>
            <p:ph idx="1"/>
          </p:nvPr>
        </p:nvSpPr>
        <p:spPr>
          <a:xfrm>
            <a:off x="5183188" y="801277"/>
            <a:ext cx="6565106" cy="5059773"/>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es-ES" noProof="0" dirty="0"/>
              <a:t>HAGA CLIC PARA EDITAR EL ESTILO DEL TÍTULO DEL PATRÓN</a:t>
            </a:r>
          </a:p>
        </p:txBody>
      </p:sp>
      <p:sp>
        <p:nvSpPr>
          <p:cNvPr id="8" name="Marcador de pie de página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13" name="Forma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rgbClr val="2C2153"/>
                </a:solidFill>
                <a:latin typeface="+mn-lt"/>
                <a:ea typeface="+mn-ea"/>
                <a:cs typeface="+mn-cs"/>
                <a:sym typeface="Bebas"/>
              </a:rPr>
              <a:t>FAB</a:t>
            </a:r>
            <a:r>
              <a:rPr lang="es-ES" sz="2400" b="1" kern="1200" noProof="0" dirty="0">
                <a:solidFill>
                  <a:srgbClr val="A53F52"/>
                </a:solidFill>
                <a:latin typeface="+mn-lt"/>
                <a:ea typeface="+mn-ea"/>
                <a:cs typeface="+mn-cs"/>
                <a:sym typeface="Bebas"/>
              </a:rPr>
              <a:t>RIKAM</a:t>
            </a:r>
            <a:endParaRPr lang="es-ES" sz="2400" b="1" i="0" spc="0" noProof="0" dirty="0">
              <a:solidFill>
                <a:srgbClr val="A53F52"/>
              </a:solidFill>
              <a:latin typeface="Gill Sans" panose="020B0502020104020203" pitchFamily="34" charset="-79"/>
              <a:cs typeface="Gill Sans" panose="020B0502020104020203" pitchFamily="34" charset="-79"/>
            </a:endParaRPr>
          </a:p>
        </p:txBody>
      </p:sp>
      <p:sp>
        <p:nvSpPr>
          <p:cNvPr id="15" name="Marcador de posición de texto 3">
            <a:extLst>
              <a:ext uri="{FF2B5EF4-FFF2-40B4-BE49-F238E27FC236}">
                <a16:creationId xmlns:a16="http://schemas.microsoft.com/office/drawing/2014/main" xmlns="" id="{73C3E625-3996-4407-8E4D-475EF610D90C}"/>
              </a:ext>
            </a:extLst>
          </p:cNvPr>
          <p:cNvSpPr>
            <a:spLocks noGrp="1"/>
          </p:cNvSpPr>
          <p:nvPr>
            <p:ph type="body" sz="half" idx="2"/>
          </p:nvPr>
        </p:nvSpPr>
        <p:spPr>
          <a:xfrm>
            <a:off x="839788" y="2384980"/>
            <a:ext cx="3932237" cy="348400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smtClean="0"/>
              <a:t>Haga clic para modificar el estilo de texto del patrón</a:t>
            </a:r>
          </a:p>
        </p:txBody>
      </p:sp>
      <p:sp>
        <p:nvSpPr>
          <p:cNvPr id="17" name="Marcador de posición de imagen 2">
            <a:extLst>
              <a:ext uri="{FF2B5EF4-FFF2-40B4-BE49-F238E27FC236}">
                <a16:creationId xmlns:a16="http://schemas.microsoft.com/office/drawing/2014/main" xmlns="" id="{E87E45D5-103F-4407-822F-E7FAE02D6ABB}"/>
              </a:ext>
            </a:extLst>
          </p:cNvPr>
          <p:cNvSpPr>
            <a:spLocks noGrp="1"/>
          </p:cNvSpPr>
          <p:nvPr>
            <p:ph type="pic" idx="1"/>
          </p:nvPr>
        </p:nvSpPr>
        <p:spPr>
          <a:xfrm>
            <a:off x="5183188" y="801277"/>
            <a:ext cx="6565106" cy="5059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smtClean="0"/>
              <a:t>Haga clic en el icono para agregar una imagen</a:t>
            </a:r>
            <a:endParaRPr lang="es-ES" noProof="0"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xmlns="" id="{2DB0C003-2795-4473-BA28-C10CB461998B}"/>
              </a:ext>
            </a:extLst>
          </p:cNvPr>
          <p:cNvSpPr>
            <a:spLocks noGrp="1"/>
          </p:cNvSpPr>
          <p:nvPr>
            <p:ph type="ftr" sz="quarter" idx="11"/>
          </p:nvPr>
        </p:nvSpPr>
        <p:spPr/>
        <p:txBody>
          <a:bodyPr rtlCol="0"/>
          <a:lstStyle/>
          <a:p>
            <a:pPr rtl="0"/>
            <a:r>
              <a:rPr lang="es-ES" noProof="0" dirty="0"/>
              <a:t>Agregue un pie de página</a:t>
            </a:r>
          </a:p>
        </p:txBody>
      </p:sp>
      <p:sp>
        <p:nvSpPr>
          <p:cNvPr id="4" name="Marcador de posición de número de diapositiva 3">
            <a:extLst>
              <a:ext uri="{FF2B5EF4-FFF2-40B4-BE49-F238E27FC236}">
                <a16:creationId xmlns:a16="http://schemas.microsoft.com/office/drawing/2014/main" xmlns="" id="{82A626D5-ACB5-4E77-B485-5F611FBCFFA3}"/>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n de página completa">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vl1pPr>
          </a:lstStyle>
          <a:p>
            <a:pPr rtl="0"/>
            <a:r>
              <a:rPr lang="es-ES" noProof="0" smtClean="0"/>
              <a:t>Haga clic en el icono para agregar una imagen</a:t>
            </a:r>
            <a:endParaRPr lang="es-ES" noProof="0" dirty="0"/>
          </a:p>
        </p:txBody>
      </p:sp>
      <p:sp>
        <p:nvSpPr>
          <p:cNvPr id="2" name="Título 1">
            <a:extLst>
              <a:ext uri="{FF2B5EF4-FFF2-40B4-BE49-F238E27FC236}">
                <a16:creationId xmlns:a16="http://schemas.microsoft.com/office/drawing/2014/main" xmlns="" id="{96D712C6-2A37-4F08-AF12-D70F8C809441}"/>
              </a:ext>
            </a:extLst>
          </p:cNvPr>
          <p:cNvSpPr>
            <a:spLocks noGrp="1"/>
          </p:cNvSpPr>
          <p:nvPr>
            <p:ph type="title"/>
          </p:nvPr>
        </p:nvSpPr>
        <p:spPr/>
        <p:txBody>
          <a:bodyPr rtlCol="0"/>
          <a:lstStyle/>
          <a:p>
            <a:pPr rtl="0"/>
            <a:r>
              <a:rPr lang="es-ES" noProof="0" smtClean="0"/>
              <a:t>Haga clic para modificar el estilo de título del patrón</a:t>
            </a:r>
            <a:endParaRPr lang="es-ES" noProof="0" dirty="0"/>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es-ES" noProof="0" smtClean="0"/>
              <a:t>Haga clic en el icono para agregar una imagen</a:t>
            </a:r>
            <a:endParaRPr lang="es-ES" noProof="0" dirty="0"/>
          </a:p>
        </p:txBody>
      </p:sp>
      <p:sp>
        <p:nvSpPr>
          <p:cNvPr id="4" name="Título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702365" y="3013675"/>
            <a:ext cx="10787270" cy="830649"/>
          </a:xfrm>
        </p:spPr>
        <p:txBody>
          <a:bodyPr rtlCol="0" anchor="ctr"/>
          <a:lstStyle>
            <a:lvl1pPr algn="ctr">
              <a:defRPr sz="6000" spc="300">
                <a:solidFill>
                  <a:schemeClr val="bg1"/>
                </a:solidFill>
              </a:defRPr>
            </a:lvl1pPr>
          </a:lstStyle>
          <a:p>
            <a:pPr rtl="0"/>
            <a:r>
              <a:rPr lang="es-ES" noProof="0" dirty="0"/>
              <a:t>HAGA CLIC PARA MODIFICAR EL TÍTULO DEL PATRÓN</a:t>
            </a:r>
          </a:p>
        </p:txBody>
      </p:sp>
      <p:sp>
        <p:nvSpPr>
          <p:cNvPr id="5" name="Marcador de texto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3470275" y="3890624"/>
            <a:ext cx="5251450" cy="365125"/>
          </a:xfrm>
        </p:spPr>
        <p:txBody>
          <a:bodyPr rtlCol="0"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ivisoria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rtlCol="0" anchor="ctr"/>
          <a:lstStyle>
            <a:lvl1pPr marL="0" indent="0" algn="ctr">
              <a:buNone/>
              <a:defRPr/>
            </a:lvl1pPr>
          </a:lstStyle>
          <a:p>
            <a:pPr rtl="0"/>
            <a:r>
              <a:rPr lang="es-ES" noProof="0" smtClean="0"/>
              <a:t>Haga clic en el icono para agregar una imagen</a:t>
            </a:r>
            <a:endParaRPr lang="es-ES" noProof="0" dirty="0"/>
          </a:p>
        </p:txBody>
      </p:sp>
      <p:sp>
        <p:nvSpPr>
          <p:cNvPr id="3" name="Marcador de texto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5" name="Marcador de pie de página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8" name="Título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es-ES" noProof="0" dirty="0"/>
              <a:t>HAGA CLIC PARA MODIFICAR EL TÍTULO DEL PATRÓN</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ivisoria 2">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rtlCol="0" anchor="ctr"/>
          <a:lstStyle>
            <a:lvl1pPr marL="0" indent="0" algn="ctr">
              <a:buNone/>
              <a:defRPr/>
            </a:lvl1pPr>
          </a:lstStyle>
          <a:p>
            <a:pPr rtl="0"/>
            <a:r>
              <a:rPr lang="es-ES" noProof="0" smtClean="0"/>
              <a:t>Haga clic en el icono para agregar una imagen</a:t>
            </a:r>
            <a:endParaRPr lang="es-ES" noProof="0" dirty="0"/>
          </a:p>
        </p:txBody>
      </p:sp>
      <p:sp>
        <p:nvSpPr>
          <p:cNvPr id="2" name="Título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es-ES" noProof="0" dirty="0"/>
              <a:t>HAGA CLIC PARA MODIFICAR EL TÍTULO DEL PATRÓN</a:t>
            </a:r>
          </a:p>
        </p:txBody>
      </p:sp>
      <p:sp>
        <p:nvSpPr>
          <p:cNvPr id="3" name="Marcador de texto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5" name="Marcador de pie de página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subtítulo, imagen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es-ES" noProof="0" dirty="0"/>
              <a:t>TÍTULO DE LA DIAPOSITIVA AQUÍ</a:t>
            </a:r>
          </a:p>
        </p:txBody>
      </p:sp>
      <p:sp>
        <p:nvSpPr>
          <p:cNvPr id="3" name="Marcador de contenido 2">
            <a:extLst>
              <a:ext uri="{FF2B5EF4-FFF2-40B4-BE49-F238E27FC236}">
                <a16:creationId xmlns:a16="http://schemas.microsoft.com/office/drawing/2014/main" xmlns="" id="{607D1B16-7058-45AD-9B19-E19CAF96683B}"/>
              </a:ext>
            </a:extLst>
          </p:cNvPr>
          <p:cNvSpPr>
            <a:spLocks noGrp="1"/>
          </p:cNvSpPr>
          <p:nvPr>
            <p:ph idx="1" hasCustomPrompt="1"/>
          </p:nvPr>
        </p:nvSpPr>
        <p:spPr>
          <a:xfrm>
            <a:off x="7792279" y="1625512"/>
            <a:ext cx="4018722" cy="4636392"/>
          </a:xfrm>
        </p:spPr>
        <p:txBody>
          <a:bodyPr lIns="0" rIns="0" rtlCol="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3" name="Marcador de posición de imagen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rtlCol="0" anchor="ctr">
            <a:noAutofit/>
          </a:bodyPr>
          <a:lstStyle>
            <a:lvl1pPr marL="0" indent="0" algn="ctr">
              <a:buNone/>
              <a:defRPr/>
            </a:lvl1pPr>
          </a:lstStyle>
          <a:p>
            <a:pPr rtl="0"/>
            <a:r>
              <a:rPr lang="es-ES" noProof="0" smtClean="0"/>
              <a:t>Haga clic en el icono para agregar una imagen</a:t>
            </a:r>
            <a:endParaRPr lang="es-ES" noProof="0" dirty="0"/>
          </a:p>
        </p:txBody>
      </p:sp>
      <p:sp>
        <p:nvSpPr>
          <p:cNvPr id="58" name="Marcador de texto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SUBTÍTULO AQUÍ</a:t>
            </a:r>
          </a:p>
        </p:txBody>
      </p:sp>
      <p:sp>
        <p:nvSpPr>
          <p:cNvPr id="59" name="Marcador de posición de número de diapositiva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C2E478F-E849-4A8C-AF1F-CBCC78A7CBFA}" type="slidenum">
              <a:rPr lang="es-ES" smtClean="0"/>
              <a:pPr/>
              <a:t>‹Nº›</a:t>
            </a:fld>
            <a:endParaRPr lang="es-E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ítulo y contenid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xmlns=""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rtlCol="0" anchor="ctr">
            <a:noAutofit/>
          </a:bodyPr>
          <a:lstStyle>
            <a:lvl1pPr algn="l">
              <a:defRPr sz="3200" spc="300">
                <a:solidFill>
                  <a:schemeClr val="bg1"/>
                </a:solidFill>
              </a:defRPr>
            </a:lvl1pPr>
          </a:lstStyle>
          <a:p>
            <a:pPr rtl="0"/>
            <a:r>
              <a:rPr lang="es-ES" noProof="0" dirty="0"/>
              <a:t>TÍTULO DE LA DIAPOSITIVA AQUÍ</a:t>
            </a:r>
          </a:p>
        </p:txBody>
      </p:sp>
      <p:sp>
        <p:nvSpPr>
          <p:cNvPr id="3" name="Marcador de contenido 2">
            <a:extLst>
              <a:ext uri="{FF2B5EF4-FFF2-40B4-BE49-F238E27FC236}">
                <a16:creationId xmlns:a16="http://schemas.microsoft.com/office/drawing/2014/main" xmlns="" id="{607D1B16-7058-45AD-9B19-E19CAF96683B}"/>
              </a:ext>
            </a:extLst>
          </p:cNvPr>
          <p:cNvSpPr>
            <a:spLocks noGrp="1"/>
          </p:cNvSpPr>
          <p:nvPr>
            <p:ph idx="1" hasCustomPrompt="1"/>
          </p:nvPr>
        </p:nvSpPr>
        <p:spPr>
          <a:xfrm>
            <a:off x="7792279" y="1625512"/>
            <a:ext cx="4018722" cy="4636392"/>
          </a:xfrm>
        </p:spPr>
        <p:txBody>
          <a:bodyPr lIns="0" r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7" name="Marcador de texto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SUBTÍTULO AQUÍ</a:t>
            </a:r>
          </a:p>
        </p:txBody>
      </p:sp>
      <p:sp>
        <p:nvSpPr>
          <p:cNvPr id="13" name="Marcador de contenido 12">
            <a:extLst>
              <a:ext uri="{FF2B5EF4-FFF2-40B4-BE49-F238E27FC236}">
                <a16:creationId xmlns:a16="http://schemas.microsoft.com/office/drawing/2014/main" xmlns="" id="{483349C3-B089-45CF-9643-0D25E709663B}"/>
              </a:ext>
            </a:extLst>
          </p:cNvPr>
          <p:cNvSpPr>
            <a:spLocks noGrp="1"/>
          </p:cNvSpPr>
          <p:nvPr>
            <p:ph sz="quarter" idx="14" hasCustomPrompt="1"/>
          </p:nvPr>
        </p:nvSpPr>
        <p:spPr>
          <a:xfrm>
            <a:off x="0" y="0"/>
            <a:ext cx="7415213" cy="6858000"/>
          </a:xfrm>
        </p:spPr>
        <p:txBody>
          <a:bodyPr rtlCol="0" anchor="ctr"/>
          <a:lstStyle>
            <a:lvl1pPr marL="0" indent="0" algn="ctr">
              <a:buNone/>
              <a:defRPr/>
            </a:lvl1pPr>
          </a:lstStyle>
          <a:p>
            <a:pPr lvl="0" rtl="0"/>
            <a:r>
              <a:rPr lang="es-ES" noProof="0" dirty="0"/>
              <a:t>Editar estilos de texto del patrón</a:t>
            </a:r>
          </a:p>
        </p:txBody>
      </p:sp>
      <p:sp>
        <p:nvSpPr>
          <p:cNvPr id="16" name="Marcador de número de diapositiva 5">
            <a:extLst>
              <a:ext uri="{FF2B5EF4-FFF2-40B4-BE49-F238E27FC236}">
                <a16:creationId xmlns:a16="http://schemas.microsoft.com/office/drawing/2014/main" xmlns=""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100">
                <a:solidFill>
                  <a:schemeClr val="bg1"/>
                </a:solidFill>
              </a:defRPr>
            </a:lvl1pPr>
          </a:lstStyle>
          <a:p>
            <a:fld id="{8C2E478F-E849-4A8C-AF1F-CBCC78A7CBFA}" type="slidenum">
              <a:rPr lang="es-ES" smtClean="0"/>
              <a:pPr/>
              <a:t>‹Nº›</a:t>
            </a:fld>
            <a:endParaRPr lang="es-ES" dirty="0"/>
          </a:p>
        </p:txBody>
      </p:sp>
      <p:sp>
        <p:nvSpPr>
          <p:cNvPr id="17" name="Forma 61">
            <a:extLst>
              <a:ext uri="{FF2B5EF4-FFF2-40B4-BE49-F238E27FC236}">
                <a16:creationId xmlns:a16="http://schemas.microsoft.com/office/drawing/2014/main" xmlns=""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chemeClr val="bg1"/>
                </a:solidFill>
                <a:latin typeface="+mn-lt"/>
                <a:ea typeface="+mn-ea"/>
                <a:cs typeface="+mn-cs"/>
                <a:sym typeface="Bebas"/>
              </a:rPr>
              <a:t>FABRIKAM</a:t>
            </a:r>
            <a:endParaRPr lang="es-ES" sz="2400" b="1" i="0" spc="0" noProof="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767754" y="365125"/>
            <a:ext cx="6043246" cy="573989"/>
          </a:xfrm>
        </p:spPr>
        <p:txBody>
          <a:bodyPr rtlCol="0" anchor="ctr">
            <a:noAutofit/>
          </a:bodyPr>
          <a:lstStyle>
            <a:lvl1pPr algn="l">
              <a:defRPr sz="3600" spc="300"/>
            </a:lvl1pPr>
          </a:lstStyle>
          <a:p>
            <a:pPr rtl="0"/>
            <a:r>
              <a:rPr lang="es-ES" noProof="0" dirty="0"/>
              <a:t>HAGA CLIC PARA EDITAR PATRÓN</a:t>
            </a:r>
          </a:p>
        </p:txBody>
      </p:sp>
      <p:sp>
        <p:nvSpPr>
          <p:cNvPr id="3" name="Marcador de contenido 2">
            <a:extLst>
              <a:ext uri="{FF2B5EF4-FFF2-40B4-BE49-F238E27FC236}">
                <a16:creationId xmlns:a16="http://schemas.microsoft.com/office/drawing/2014/main" xmlns="" id="{607D1B16-7058-45AD-9B19-E19CAF96683B}"/>
              </a:ext>
            </a:extLst>
          </p:cNvPr>
          <p:cNvSpPr>
            <a:spLocks noGrp="1"/>
          </p:cNvSpPr>
          <p:nvPr>
            <p:ph idx="1" hasCustomPrompt="1"/>
          </p:nvPr>
        </p:nvSpPr>
        <p:spPr>
          <a:xfrm>
            <a:off x="5767754" y="1625512"/>
            <a:ext cx="6043246" cy="4636392"/>
          </a:xfrm>
        </p:spPr>
        <p:txBody>
          <a:bodyPr rtlCol="0">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7" name="Marcador de texto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767754" y="1003687"/>
            <a:ext cx="6043246" cy="365125"/>
          </a:xfrm>
        </p:spPr>
        <p:txBody>
          <a:bodyPr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9" name="Marcador de posición de imagen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rtlCol="0" anchor="ctr"/>
          <a:lstStyle>
            <a:lvl1pPr marL="0" indent="0" algn="ctr">
              <a:buNone/>
              <a:defRPr/>
            </a:lvl1pPr>
          </a:lstStyle>
          <a:p>
            <a:pPr rtl="0"/>
            <a:r>
              <a:rPr lang="es-ES" noProof="0" smtClean="0"/>
              <a:t>Haga clic en el icono para agregar una imagen</a:t>
            </a:r>
            <a:endParaRPr lang="es-ES" noProof="0" dirty="0"/>
          </a:p>
        </p:txBody>
      </p:sp>
      <p:sp>
        <p:nvSpPr>
          <p:cNvPr id="11" name="Marcador de posición de número de diapositiva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C2E478F-E849-4A8C-AF1F-CBCC78A7CBFA}" type="slidenum">
              <a:rPr lang="es-ES" smtClean="0"/>
              <a:pPr/>
              <a:t>‹Nº›</a:t>
            </a:fld>
            <a:endParaRPr lang="es-E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5904689" y="5038489"/>
            <a:ext cx="5933872" cy="365125"/>
          </a:xfrm>
        </p:spPr>
        <p:txBody>
          <a:bodyPr rtlCol="0"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7" name="Rectángulo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Título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904689" y="1546699"/>
            <a:ext cx="5933872" cy="3491790"/>
          </a:xfrm>
        </p:spPr>
        <p:txBody>
          <a:bodyPr rtlCol="0" anchor="ctr"/>
          <a:lstStyle>
            <a:lvl1pPr algn="ctr">
              <a:defRPr sz="6000" b="1" spc="300">
                <a:solidFill>
                  <a:schemeClr val="tx1"/>
                </a:solidFill>
              </a:defRPr>
            </a:lvl1pPr>
          </a:lstStyle>
          <a:p>
            <a:pPr rtl="0"/>
            <a:r>
              <a:rPr lang="es-ES" noProof="0" dirty="0"/>
              <a:t>HAGA CLIC PARA MODIFICAR EL TÍTULO DEL PATRÓN</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texto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5" name="Marcador de posición de pie de página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8" name="Título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es-ES" noProof="0" dirty="0"/>
              <a:t>HAGA CLIC PARA MODIFICAR EL TÍTULO DEL PATRÓN</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xmlns=""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a:extLst>
              <a:ext uri="{FF2B5EF4-FFF2-40B4-BE49-F238E27FC236}">
                <a16:creationId xmlns:a16="http://schemas.microsoft.com/office/drawing/2014/main" xmlns=""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ES" noProof="0" dirty="0"/>
              <a:t>Agregar un pie de página</a:t>
            </a:r>
          </a:p>
        </p:txBody>
      </p:sp>
      <p:sp>
        <p:nvSpPr>
          <p:cNvPr id="6" name="Marcador de número de diapositiva 5">
            <a:extLst>
              <a:ext uri="{FF2B5EF4-FFF2-40B4-BE49-F238E27FC236}">
                <a16:creationId xmlns:a16="http://schemas.microsoft.com/office/drawing/2014/main" xmlns=""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C2E478F-E849-4A8C-AF1F-CBCC78A7CBFA}" type="slidenum">
              <a:rPr lang="es-ES" noProof="0" smtClean="0"/>
              <a:pPr/>
              <a:t>‹Nº›</a:t>
            </a:fld>
            <a:endParaRPr lang="es-ES" noProof="0" dirty="0"/>
          </a:p>
        </p:txBody>
      </p:sp>
      <p:sp>
        <p:nvSpPr>
          <p:cNvPr id="7" name="Forma 61">
            <a:extLst>
              <a:ext uri="{FF2B5EF4-FFF2-40B4-BE49-F238E27FC236}">
                <a16:creationId xmlns:a16="http://schemas.microsoft.com/office/drawing/2014/main" xmlns=""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rgbClr val="2C2153"/>
                </a:solidFill>
                <a:latin typeface="+mn-lt"/>
                <a:ea typeface="+mn-ea"/>
                <a:cs typeface="+mn-cs"/>
                <a:sym typeface="Bebas"/>
              </a:rPr>
              <a:t>FAB</a:t>
            </a:r>
            <a:r>
              <a:rPr lang="es-ES" sz="2400" b="1" kern="1200" noProof="0" dirty="0">
                <a:solidFill>
                  <a:srgbClr val="A53F52"/>
                </a:solidFill>
                <a:latin typeface="+mn-lt"/>
                <a:ea typeface="+mn-ea"/>
                <a:cs typeface="+mn-cs"/>
                <a:sym typeface="Bebas"/>
              </a:rPr>
              <a:t>RIKAM</a:t>
            </a:r>
            <a:endParaRPr lang="es-ES" sz="2400" b="1" i="0" spc="0" noProof="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55.jpeg"/></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77.jpeg"/></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95.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svg"/><Relationship Id="rId4" Type="http://schemas.openxmlformats.org/officeDocument/2006/relationships/image" Target="../media/image101.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Marcador de posición de imagen 27" descr="Edificio abstracto">
            <a:extLst>
              <a:ext uri="{FF2B5EF4-FFF2-40B4-BE49-F238E27FC236}">
                <a16:creationId xmlns:a16="http://schemas.microsoft.com/office/drawing/2014/main" xmlns=""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ángulo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50342"/>
            <a:ext cx="12192000" cy="68616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6" name="Título 5">
            <a:extLst>
              <a:ext uri="{FF2B5EF4-FFF2-40B4-BE49-F238E27FC236}">
                <a16:creationId xmlns:a16="http://schemas.microsoft.com/office/drawing/2014/main" xmlns="" id="{4F7706BE-EF2E-459C-8778-01DDD354C634}"/>
              </a:ext>
            </a:extLst>
          </p:cNvPr>
          <p:cNvSpPr>
            <a:spLocks noGrp="1"/>
          </p:cNvSpPr>
          <p:nvPr>
            <p:ph type="title"/>
          </p:nvPr>
        </p:nvSpPr>
        <p:spPr/>
        <p:txBody>
          <a:bodyPr rtlCol="0">
            <a:normAutofit fontScale="90000"/>
          </a:bodyPr>
          <a:lstStyle/>
          <a:p>
            <a:pPr rtl="0"/>
            <a:r>
              <a:rPr lang="es-ES" dirty="0" smtClean="0"/>
              <a:t>Sistemas operativos</a:t>
            </a:r>
            <a:endParaRPr lang="es-ES" dirty="0">
              <a:solidFill>
                <a:schemeClr val="bg1"/>
              </a:solidFill>
            </a:endParaRPr>
          </a:p>
        </p:txBody>
      </p:sp>
      <p:sp>
        <p:nvSpPr>
          <p:cNvPr id="7" name="Marcador de texto 6">
            <a:extLst>
              <a:ext uri="{FF2B5EF4-FFF2-40B4-BE49-F238E27FC236}">
                <a16:creationId xmlns:a16="http://schemas.microsoft.com/office/drawing/2014/main" xmlns="" id="{5D865526-EC39-4780-A2A8-274A80A5C19B}"/>
              </a:ext>
            </a:extLst>
          </p:cNvPr>
          <p:cNvSpPr>
            <a:spLocks noGrp="1"/>
          </p:cNvSpPr>
          <p:nvPr>
            <p:ph type="body" idx="1"/>
          </p:nvPr>
        </p:nvSpPr>
        <p:spPr>
          <a:xfrm>
            <a:off x="3470274" y="3890624"/>
            <a:ext cx="7350125" cy="1274043"/>
          </a:xfrm>
        </p:spPr>
        <p:txBody>
          <a:bodyPr rtlCol="0">
            <a:normAutofit fontScale="92500" lnSpcReduction="10000"/>
          </a:bodyPr>
          <a:lstStyle/>
          <a:p>
            <a:pPr rtl="0"/>
            <a:r>
              <a:rPr lang="es-ES" dirty="0" smtClean="0"/>
              <a:t>Zharick Katiusca Martínez Rodríguez</a:t>
            </a:r>
          </a:p>
          <a:p>
            <a:pPr rtl="0"/>
            <a:r>
              <a:rPr lang="es-ES" dirty="0" smtClean="0">
                <a:solidFill>
                  <a:schemeClr val="bg1"/>
                </a:solidFill>
              </a:rPr>
              <a:t>Natalia Giraldo León</a:t>
            </a:r>
          </a:p>
          <a:p>
            <a:pPr rtl="0"/>
            <a:r>
              <a:rPr lang="es-ES" dirty="0" smtClean="0"/>
              <a:t>Ficha: 2250076 ADSI</a:t>
            </a:r>
            <a:endParaRPr lang="es-E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10</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82838" y="3339184"/>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2" name="Picture 2" descr="Captura de pantalla de Windows 3.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506" y="567793"/>
            <a:ext cx="2037622" cy="152821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174870" y="1253219"/>
            <a:ext cx="2762808" cy="461665"/>
          </a:xfrm>
          <a:prstGeom prst="rect">
            <a:avLst/>
          </a:prstGeom>
        </p:spPr>
        <p:txBody>
          <a:bodyPr wrap="none">
            <a:spAutoFit/>
          </a:bodyPr>
          <a:lstStyle/>
          <a:p>
            <a:r>
              <a:rPr lang="es-CO" sz="2400" b="1" dirty="0">
                <a:effectLst>
                  <a:outerShdw blurRad="38100" dist="38100" dir="2700000" algn="tl">
                    <a:srgbClr val="000000">
                      <a:alpha val="43137"/>
                    </a:srgbClr>
                  </a:outerShdw>
                </a:effectLst>
                <a:latin typeface="Tofino"/>
              </a:rPr>
              <a:t>Windows 3 (1990)</a:t>
            </a:r>
          </a:p>
        </p:txBody>
      </p:sp>
      <p:sp>
        <p:nvSpPr>
          <p:cNvPr id="20" name="Rectángulo 19"/>
          <p:cNvSpPr/>
          <p:nvPr/>
        </p:nvSpPr>
        <p:spPr>
          <a:xfrm>
            <a:off x="0" y="2257210"/>
            <a:ext cx="6158237" cy="1015663"/>
          </a:xfrm>
          <a:prstGeom prst="rect">
            <a:avLst/>
          </a:prstGeom>
          <a:noFill/>
        </p:spPr>
        <p:txBody>
          <a:bodyPr wrap="square" lIns="91440" tIns="45720" rIns="91440" bIns="45720">
            <a:spAutoFit/>
          </a:bodyPr>
          <a:lstStyle/>
          <a:p>
            <a:pPr algn="just"/>
            <a:r>
              <a:rPr lang="es-CO" sz="2000" b="1" dirty="0">
                <a:latin typeface="Open Sans"/>
              </a:rPr>
              <a:t>Windows 3.0 aparece el 22 de mayo de 1990</a:t>
            </a:r>
            <a:r>
              <a:rPr lang="es-CO" sz="2000" dirty="0">
                <a:latin typeface="Open Sans"/>
              </a:rPr>
              <a:t> y con </a:t>
            </a:r>
            <a:r>
              <a:rPr lang="es-CO" sz="2000" dirty="0" smtClean="0">
                <a:latin typeface="Open Sans"/>
              </a:rPr>
              <a:t>varios millones </a:t>
            </a:r>
            <a:r>
              <a:rPr lang="es-CO" sz="2000" dirty="0">
                <a:latin typeface="Open Sans"/>
              </a:rPr>
              <a:t>de ventas en el primer año fue uno de </a:t>
            </a:r>
            <a:r>
              <a:rPr lang="es-CO" sz="2000" dirty="0" smtClean="0">
                <a:latin typeface="Open Sans"/>
              </a:rPr>
              <a:t>los primeros </a:t>
            </a:r>
            <a:r>
              <a:rPr lang="es-CO" sz="2000" dirty="0">
                <a:latin typeface="Open Sans"/>
              </a:rPr>
              <a:t>éxitos importantes de Microsoft.</a:t>
            </a:r>
            <a:endParaRPr lang="es-ES" sz="2000" b="0" cap="none" spc="0" dirty="0">
              <a:ln w="0"/>
              <a:effectLst>
                <a:outerShdw blurRad="38100" dist="19050" dir="2700000" algn="tl" rotWithShape="0">
                  <a:schemeClr val="dk1">
                    <a:alpha val="40000"/>
                  </a:schemeClr>
                </a:outerShdw>
              </a:effectLst>
              <a:latin typeface="Open Sans"/>
            </a:endParaRPr>
          </a:p>
        </p:txBody>
      </p:sp>
      <p:sp>
        <p:nvSpPr>
          <p:cNvPr id="21" name="Rectángulo 20"/>
          <p:cNvSpPr/>
          <p:nvPr/>
        </p:nvSpPr>
        <p:spPr>
          <a:xfrm>
            <a:off x="0" y="3885109"/>
            <a:ext cx="6023961" cy="2862322"/>
          </a:xfrm>
          <a:prstGeom prst="rect">
            <a:avLst/>
          </a:prstGeom>
          <a:noFill/>
        </p:spPr>
        <p:txBody>
          <a:bodyPr wrap="square" lIns="91440" tIns="45720" rIns="91440" bIns="45720">
            <a:spAutoFit/>
          </a:bodyPr>
          <a:lstStyle/>
          <a:p>
            <a:pPr algn="just"/>
            <a:r>
              <a:rPr lang="es-CO" sz="2000" dirty="0" smtClean="0">
                <a:latin typeface="Open Sans"/>
              </a:rPr>
              <a:t>1. Modo </a:t>
            </a:r>
            <a:r>
              <a:rPr lang="es-CO" sz="2000" dirty="0">
                <a:latin typeface="Open Sans"/>
              </a:rPr>
              <a:t>estándar (286),con soporte de memoria grande (large memory).</a:t>
            </a:r>
          </a:p>
          <a:p>
            <a:pPr algn="just"/>
            <a:r>
              <a:rPr lang="es-CO" sz="2000" dirty="0" smtClean="0">
                <a:latin typeface="Open Sans"/>
              </a:rPr>
              <a:t>2. Medo </a:t>
            </a:r>
            <a:r>
              <a:rPr lang="es-CO" sz="2000" dirty="0">
                <a:latin typeface="Open Sans"/>
              </a:rPr>
              <a:t>Mejorado 386, con memoria grande y soporte de múltiples sesiones DOS.</a:t>
            </a:r>
          </a:p>
          <a:p>
            <a:pPr algn="just"/>
            <a:r>
              <a:rPr lang="es-CO" sz="2000" dirty="0" smtClean="0">
                <a:latin typeface="Open Sans"/>
              </a:rPr>
              <a:t>3. Se </a:t>
            </a:r>
            <a:r>
              <a:rPr lang="es-CO" sz="2000" dirty="0">
                <a:latin typeface="Open Sans"/>
              </a:rPr>
              <a:t>agregó en Administrador de Programas y de </a:t>
            </a:r>
            <a:r>
              <a:rPr lang="es-CO" sz="2000" dirty="0" smtClean="0">
                <a:latin typeface="Open Sans"/>
              </a:rPr>
              <a:t>Archivos.</a:t>
            </a:r>
            <a:endParaRPr lang="es-CO" sz="2000" dirty="0">
              <a:latin typeface="Open Sans"/>
            </a:endParaRPr>
          </a:p>
          <a:p>
            <a:pPr algn="just"/>
            <a:r>
              <a:rPr lang="es-CO" sz="2000" dirty="0" smtClean="0">
                <a:latin typeface="Open Sans"/>
              </a:rPr>
              <a:t>4. Soporte </a:t>
            </a:r>
            <a:r>
              <a:rPr lang="es-CO" sz="2000" dirty="0">
                <a:latin typeface="Open Sans"/>
              </a:rPr>
              <a:t>de </a:t>
            </a:r>
            <a:r>
              <a:rPr lang="es-CO" sz="2000" dirty="0" smtClean="0">
                <a:latin typeface="Open Sans"/>
              </a:rPr>
              <a:t>Red.</a:t>
            </a:r>
            <a:endParaRPr lang="es-CO" sz="2000" dirty="0">
              <a:latin typeface="Open Sans"/>
            </a:endParaRPr>
          </a:p>
          <a:p>
            <a:pPr algn="just"/>
            <a:r>
              <a:rPr lang="es-CO" sz="2000" dirty="0" smtClean="0">
                <a:latin typeface="Open Sans"/>
              </a:rPr>
              <a:t>5. Soporte </a:t>
            </a:r>
            <a:r>
              <a:rPr lang="es-CO" sz="2000" dirty="0">
                <a:latin typeface="Open Sans"/>
              </a:rPr>
              <a:t>para más de 16 colores.</a:t>
            </a:r>
          </a:p>
          <a:p>
            <a:pPr algn="just"/>
            <a:r>
              <a:rPr lang="es-CO" sz="2000" dirty="0" smtClean="0">
                <a:latin typeface="Open Sans"/>
              </a:rPr>
              <a:t>más </a:t>
            </a:r>
            <a:r>
              <a:rPr lang="es-CO" sz="2000" dirty="0">
                <a:latin typeface="Open Sans"/>
              </a:rPr>
              <a:t>valor.</a:t>
            </a:r>
          </a:p>
        </p:txBody>
      </p:sp>
      <p:sp>
        <p:nvSpPr>
          <p:cNvPr id="22" name="Rectángulo 21"/>
          <p:cNvSpPr/>
          <p:nvPr/>
        </p:nvSpPr>
        <p:spPr>
          <a:xfrm>
            <a:off x="6141984" y="1552780"/>
            <a:ext cx="6023961" cy="1323439"/>
          </a:xfrm>
          <a:prstGeom prst="rect">
            <a:avLst/>
          </a:prstGeom>
          <a:noFill/>
        </p:spPr>
        <p:txBody>
          <a:bodyPr wrap="square" lIns="91440" tIns="45720" rIns="91440" bIns="45720">
            <a:spAutoFit/>
          </a:bodyPr>
          <a:lstStyle/>
          <a:p>
            <a:pPr algn="just"/>
            <a:r>
              <a:rPr lang="es-CO" sz="2000" dirty="0" smtClean="0">
                <a:latin typeface="Open Sans"/>
              </a:rPr>
              <a:t>6, Soporte </a:t>
            </a:r>
            <a:r>
              <a:rPr lang="es-CO" sz="2000" dirty="0">
                <a:latin typeface="Open Sans"/>
              </a:rPr>
              <a:t>para combo boxes, menús jerárquico y los archivos </a:t>
            </a:r>
            <a:r>
              <a:rPr lang="es-CO" sz="2000" dirty="0" smtClean="0">
                <a:latin typeface="Open Sans"/>
              </a:rPr>
              <a:t>.</a:t>
            </a:r>
          </a:p>
          <a:p>
            <a:pPr algn="just"/>
            <a:r>
              <a:rPr lang="es-CO" sz="2000" dirty="0" smtClean="0">
                <a:latin typeface="Open Sans"/>
              </a:rPr>
              <a:t>7. INI </a:t>
            </a:r>
            <a:r>
              <a:rPr lang="es-CO" sz="2000" dirty="0">
                <a:latin typeface="Open Sans"/>
              </a:rPr>
              <a:t>privados para capa aplicación empezaron a cobrar más valor.</a:t>
            </a:r>
          </a:p>
        </p:txBody>
      </p:sp>
      <p:pic>
        <p:nvPicPr>
          <p:cNvPr id="7170" name="Picture 2" descr="Windows 3.0 - Arran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648" y="3089307"/>
            <a:ext cx="4992159" cy="3744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959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11</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1232766" y="1484051"/>
            <a:ext cx="3706464" cy="461665"/>
          </a:xfrm>
          <a:prstGeom prst="rect">
            <a:avLst/>
          </a:prstGeom>
        </p:spPr>
        <p:txBody>
          <a:bodyPr wrap="none">
            <a:spAutoFit/>
          </a:bodyPr>
          <a:lstStyle/>
          <a:p>
            <a:r>
              <a:rPr lang="es-CO" sz="2400" b="1" dirty="0" smtClean="0">
                <a:effectLst>
                  <a:outerShdw blurRad="38100" dist="38100" dir="2700000" algn="tl">
                    <a:srgbClr val="000000">
                      <a:alpha val="43137"/>
                    </a:srgbClr>
                  </a:outerShdw>
                </a:effectLst>
                <a:latin typeface="Tofino"/>
              </a:rPr>
              <a:t>Información del sistema</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8241433" y="1484050"/>
            <a:ext cx="1638590" cy="461665"/>
          </a:xfrm>
          <a:prstGeom prst="rect">
            <a:avLst/>
          </a:prstGeom>
        </p:spPr>
        <p:txBody>
          <a:bodyPr wrap="none">
            <a:spAutoFit/>
          </a:bodyPr>
          <a:lstStyle/>
          <a:p>
            <a:r>
              <a:rPr lang="es-CO" sz="2400" b="1" dirty="0" smtClean="0">
                <a:effectLst>
                  <a:outerShdw blurRad="38100" dist="38100" dir="2700000" algn="tl">
                    <a:srgbClr val="000000">
                      <a:alpha val="43137"/>
                    </a:srgbClr>
                  </a:outerShdw>
                </a:effectLst>
                <a:latin typeface="Tofino"/>
              </a:rPr>
              <a:t>Arranque </a:t>
            </a:r>
            <a:endParaRPr lang="es-CO" sz="2400" b="1" dirty="0">
              <a:effectLst>
                <a:outerShdw blurRad="38100" dist="38100" dir="2700000" algn="tl">
                  <a:srgbClr val="000000">
                    <a:alpha val="43137"/>
                  </a:srgbClr>
                </a:outerShdw>
              </a:effectLst>
              <a:latin typeface="Tofino"/>
            </a:endParaRPr>
          </a:p>
        </p:txBody>
      </p:sp>
      <p:pic>
        <p:nvPicPr>
          <p:cNvPr id="22530" name="Picture 2" descr="Windows 3.0 - Información del siste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86" y="2576544"/>
            <a:ext cx="5432425" cy="407432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Windows 3.1 - Arran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5769" y="2265277"/>
            <a:ext cx="5847448" cy="438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81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12</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778424" y="1484050"/>
            <a:ext cx="4408579" cy="461665"/>
          </a:xfrm>
          <a:prstGeom prst="rect">
            <a:avLst/>
          </a:prstGeom>
        </p:spPr>
        <p:txBody>
          <a:bodyPr wrap="none">
            <a:spAutoFit/>
          </a:bodyPr>
          <a:lstStyle/>
          <a:p>
            <a:r>
              <a:rPr lang="es-CO" sz="2400" b="1" dirty="0" smtClean="0">
                <a:effectLst>
                  <a:outerShdw blurRad="38100" dist="38100" dir="2700000" algn="tl">
                    <a:srgbClr val="000000">
                      <a:alpha val="43137"/>
                    </a:srgbClr>
                  </a:outerShdw>
                </a:effectLst>
                <a:latin typeface="Tofino"/>
              </a:rPr>
              <a:t>Administrador de programas</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8174908" y="1484050"/>
            <a:ext cx="1875835" cy="461665"/>
          </a:xfrm>
          <a:prstGeom prst="rect">
            <a:avLst/>
          </a:prstGeom>
        </p:spPr>
        <p:txBody>
          <a:bodyPr wrap="none">
            <a:spAutoFit/>
          </a:bodyPr>
          <a:lstStyle/>
          <a:p>
            <a:pPr algn="just"/>
            <a:r>
              <a:rPr lang="es-CO" sz="2400" b="1" dirty="0">
                <a:effectLst>
                  <a:outerShdw blurRad="38100" dist="38100" dir="2700000" algn="tl">
                    <a:srgbClr val="000000">
                      <a:alpha val="43137"/>
                    </a:srgbClr>
                  </a:outerShdw>
                </a:effectLst>
                <a:latin typeface="Tofino"/>
              </a:rPr>
              <a:t>Paintbrush</a:t>
            </a:r>
            <a:r>
              <a:rPr lang="es-CO" sz="2400" b="1" dirty="0" smtClean="0">
                <a:effectLst>
                  <a:outerShdw blurRad="38100" dist="38100" dir="2700000" algn="tl">
                    <a:srgbClr val="000000">
                      <a:alpha val="43137"/>
                    </a:srgbClr>
                  </a:outerShdw>
                </a:effectLst>
                <a:latin typeface="Tofino"/>
              </a:rPr>
              <a:t> </a:t>
            </a:r>
            <a:endParaRPr lang="es-CO" sz="2400" b="1" dirty="0">
              <a:effectLst>
                <a:outerShdw blurRad="38100" dist="38100" dir="2700000" algn="tl">
                  <a:srgbClr val="000000">
                    <a:alpha val="43137"/>
                  </a:srgbClr>
                </a:outerShdw>
              </a:effectLst>
              <a:latin typeface="Tofino"/>
            </a:endParaRPr>
          </a:p>
        </p:txBody>
      </p:sp>
      <p:pic>
        <p:nvPicPr>
          <p:cNvPr id="30722" name="Picture 2" descr="Windows 3.1 - Administrador de program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464888"/>
            <a:ext cx="5654279" cy="4240711"/>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Windows 3.1 - Paintbru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789" y="2281938"/>
            <a:ext cx="5898211" cy="4423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28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13</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19096" y="4681637"/>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9" name="Picture 6" descr="Windows NT 3.1 - Arran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539" y="568305"/>
            <a:ext cx="1306357" cy="155946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3038175" y="1237295"/>
            <a:ext cx="3001656" cy="461665"/>
          </a:xfrm>
          <a:prstGeom prst="rect">
            <a:avLst/>
          </a:prstGeom>
        </p:spPr>
        <p:txBody>
          <a:bodyPr wrap="none">
            <a:spAutoFit/>
          </a:bodyPr>
          <a:lstStyle/>
          <a:p>
            <a:r>
              <a:rPr lang="es-CO" sz="2400" b="1" dirty="0">
                <a:effectLst>
                  <a:outerShdw blurRad="38100" dist="38100" dir="2700000" algn="tl">
                    <a:srgbClr val="000000">
                      <a:alpha val="43137"/>
                    </a:srgbClr>
                  </a:outerShdw>
                </a:effectLst>
                <a:latin typeface="Tofino"/>
              </a:rPr>
              <a:t>Windows NT (1993)</a:t>
            </a:r>
            <a:endParaRPr lang="es-CO" sz="2400" b="1" i="0" dirty="0">
              <a:effectLst>
                <a:outerShdw blurRad="38100" dist="38100" dir="2700000" algn="tl">
                  <a:srgbClr val="000000">
                    <a:alpha val="43137"/>
                  </a:srgbClr>
                </a:outerShdw>
              </a:effectLst>
              <a:latin typeface="Tofino"/>
            </a:endParaRPr>
          </a:p>
        </p:txBody>
      </p:sp>
      <p:sp>
        <p:nvSpPr>
          <p:cNvPr id="2" name="Rectángulo 1"/>
          <p:cNvSpPr/>
          <p:nvPr/>
        </p:nvSpPr>
        <p:spPr>
          <a:xfrm>
            <a:off x="0" y="2271726"/>
            <a:ext cx="6096000" cy="2246769"/>
          </a:xfrm>
          <a:prstGeom prst="rect">
            <a:avLst/>
          </a:prstGeom>
        </p:spPr>
        <p:txBody>
          <a:bodyPr>
            <a:spAutoFit/>
          </a:bodyPr>
          <a:lstStyle/>
          <a:p>
            <a:pPr algn="just"/>
            <a:r>
              <a:rPr lang="es-CO" sz="2000" dirty="0">
                <a:latin typeface="Open Sans"/>
              </a:rPr>
              <a:t>Cambio de denominación. Windows NT proviene del nombre en clave que tenía el proyecto cuando estaba en fase de desarrollo: N-Ten. </a:t>
            </a:r>
            <a:r>
              <a:rPr lang="es-CO" sz="2000" b="1" dirty="0">
                <a:latin typeface="Open Sans"/>
              </a:rPr>
              <a:t>Lanzado el 27 de julio de 1993</a:t>
            </a:r>
            <a:r>
              <a:rPr lang="es-CO" sz="2000" dirty="0">
                <a:latin typeface="Open Sans"/>
              </a:rPr>
              <a:t> se trataba de un sistema operativo de 32 bytes multitarea y multiusuario. Un paso adelante por parte de Microsoft que no resultó tan exitoso en adopción cómo Windows 3.</a:t>
            </a:r>
          </a:p>
        </p:txBody>
      </p:sp>
      <p:sp>
        <p:nvSpPr>
          <p:cNvPr id="11" name="Rectángulo 10"/>
          <p:cNvSpPr/>
          <p:nvPr/>
        </p:nvSpPr>
        <p:spPr>
          <a:xfrm>
            <a:off x="0" y="5306444"/>
            <a:ext cx="6096000" cy="1323439"/>
          </a:xfrm>
          <a:prstGeom prst="rect">
            <a:avLst/>
          </a:prstGeom>
        </p:spPr>
        <p:txBody>
          <a:bodyPr>
            <a:spAutoFit/>
          </a:bodyPr>
          <a:lstStyle/>
          <a:p>
            <a:pPr algn="just"/>
            <a:r>
              <a:rPr lang="es-CO" sz="2000" dirty="0" smtClean="0">
                <a:latin typeface="Open Sans"/>
              </a:rPr>
              <a:t>1. Está basado en un microkernel, con un direccionamiento de hasta 4GB de RAM.</a:t>
            </a:r>
          </a:p>
          <a:p>
            <a:pPr algn="just"/>
            <a:r>
              <a:rPr lang="es-CO" sz="2000" dirty="0" smtClean="0">
                <a:latin typeface="Open Sans"/>
              </a:rPr>
              <a:t>2. soporte para sistemas de archivos FAT, NTFS y HPFS.</a:t>
            </a:r>
          </a:p>
        </p:txBody>
      </p:sp>
      <p:sp>
        <p:nvSpPr>
          <p:cNvPr id="12" name="Rectángulo 11"/>
          <p:cNvSpPr/>
          <p:nvPr/>
        </p:nvSpPr>
        <p:spPr>
          <a:xfrm>
            <a:off x="6330680" y="1468127"/>
            <a:ext cx="6096000" cy="1015663"/>
          </a:xfrm>
          <a:prstGeom prst="rect">
            <a:avLst/>
          </a:prstGeom>
        </p:spPr>
        <p:txBody>
          <a:bodyPr>
            <a:spAutoFit/>
          </a:bodyPr>
          <a:lstStyle/>
          <a:p>
            <a:pPr algn="just"/>
            <a:r>
              <a:rPr lang="es-CO" sz="2000" dirty="0" smtClean="0">
                <a:latin typeface="Open Sans"/>
              </a:rPr>
              <a:t>3. soporte de red incorporado.</a:t>
            </a:r>
          </a:p>
          <a:p>
            <a:pPr algn="just"/>
            <a:r>
              <a:rPr lang="es-CO" sz="2000" dirty="0" smtClean="0">
                <a:latin typeface="Open Sans"/>
              </a:rPr>
              <a:t>4. soporte multiprocesador.</a:t>
            </a:r>
          </a:p>
          <a:p>
            <a:pPr algn="just"/>
            <a:r>
              <a:rPr lang="es-CO" sz="2000" dirty="0" smtClean="0">
                <a:latin typeface="Open Sans"/>
              </a:rPr>
              <a:t>5. seguridad C2</a:t>
            </a:r>
            <a:endParaRPr lang="es-CO" sz="2000" dirty="0">
              <a:latin typeface="Open Sans"/>
            </a:endParaRPr>
          </a:p>
        </p:txBody>
      </p:sp>
      <p:pic>
        <p:nvPicPr>
          <p:cNvPr id="8194" name="Picture 2" descr="Windows NT 3.1 - Arran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129" y="2660295"/>
            <a:ext cx="3325309" cy="396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53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14</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7950488" y="1484050"/>
            <a:ext cx="2324675"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User manager </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1079916" y="1484049"/>
            <a:ext cx="3791423"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Información del sistema </a:t>
            </a:r>
            <a:endParaRPr lang="es-CO" sz="2400" b="1" dirty="0">
              <a:effectLst>
                <a:outerShdw blurRad="38100" dist="38100" dir="2700000" algn="tl">
                  <a:srgbClr val="000000">
                    <a:alpha val="43137"/>
                  </a:srgbClr>
                </a:outerShdw>
              </a:effectLst>
              <a:latin typeface="Tofino"/>
            </a:endParaRPr>
          </a:p>
        </p:txBody>
      </p:sp>
      <p:pic>
        <p:nvPicPr>
          <p:cNvPr id="23554" name="Picture 2" descr="Windows NT 3.1 - Información del siste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7420"/>
            <a:ext cx="5951257" cy="446344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Windows NT 3.1 - User Mana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010" y="2187420"/>
            <a:ext cx="6018990" cy="453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8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15</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38361" y="4033392"/>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Picture 4" descr="Windows 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80" y="650010"/>
            <a:ext cx="2209274" cy="14777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3094989" y="1282252"/>
            <a:ext cx="2934329" cy="461665"/>
          </a:xfrm>
          <a:prstGeom prst="rect">
            <a:avLst/>
          </a:prstGeom>
          <a:noFill/>
        </p:spPr>
        <p:txBody>
          <a:bodyPr wrap="none" lIns="91440" tIns="45720" rIns="91440" bIns="45720">
            <a:spAutoFit/>
          </a:bodyPr>
          <a:lstStyle/>
          <a:p>
            <a:r>
              <a:rPr lang="es-CO" sz="2400" b="1" dirty="0">
                <a:effectLst>
                  <a:outerShdw blurRad="38100" dist="38100" dir="2700000" algn="tl">
                    <a:srgbClr val="000000">
                      <a:alpha val="43137"/>
                    </a:srgbClr>
                  </a:outerShdw>
                </a:effectLst>
                <a:latin typeface="Tofino"/>
              </a:rPr>
              <a:t>Windows 95 (1994)</a:t>
            </a:r>
          </a:p>
        </p:txBody>
      </p:sp>
      <p:sp>
        <p:nvSpPr>
          <p:cNvPr id="17" name="Rectángulo 16"/>
          <p:cNvSpPr/>
          <p:nvPr/>
        </p:nvSpPr>
        <p:spPr>
          <a:xfrm>
            <a:off x="-82838" y="2303879"/>
            <a:ext cx="6158237" cy="1631216"/>
          </a:xfrm>
          <a:prstGeom prst="rect">
            <a:avLst/>
          </a:prstGeom>
          <a:noFill/>
        </p:spPr>
        <p:txBody>
          <a:bodyPr wrap="square" lIns="91440" tIns="45720" rIns="91440" bIns="45720">
            <a:spAutoFit/>
          </a:bodyPr>
          <a:lstStyle/>
          <a:p>
            <a:pPr algn="just"/>
            <a:r>
              <a:rPr lang="es-CO" sz="2000" b="1" dirty="0">
                <a:latin typeface="Open Sans"/>
              </a:rPr>
              <a:t>24 de julio de 1994: es la fecha del primer </a:t>
            </a:r>
            <a:r>
              <a:rPr lang="es-CO" sz="2000" b="1" i="1" dirty="0">
                <a:latin typeface="Open Sans"/>
              </a:rPr>
              <a:t>boom</a:t>
            </a:r>
            <a:r>
              <a:rPr lang="es-CO" sz="2000" b="1" dirty="0">
                <a:latin typeface="Open Sans"/>
              </a:rPr>
              <a:t> real de Microsoft</a:t>
            </a:r>
            <a:r>
              <a:rPr lang="es-CO" sz="2000" dirty="0">
                <a:latin typeface="Open Sans"/>
              </a:rPr>
              <a:t>. Llega Windows 95 respaldado por una campaña publicitaria sin igual. El éxito se veía venir y sólo en 5 semanas se vendieron 7 millones de copias.</a:t>
            </a:r>
            <a:r>
              <a:rPr lang="es-CO" sz="2000" dirty="0" smtClean="0">
                <a:latin typeface="Open Sans"/>
              </a:rPr>
              <a:t>.</a:t>
            </a:r>
            <a:endParaRPr lang="es-ES" sz="2000" b="0" cap="none" spc="0" dirty="0">
              <a:ln w="0"/>
              <a:effectLst>
                <a:outerShdw blurRad="38100" dist="19050" dir="2700000" algn="tl" rotWithShape="0">
                  <a:schemeClr val="dk1">
                    <a:alpha val="40000"/>
                  </a:schemeClr>
                </a:outerShdw>
              </a:effectLst>
              <a:latin typeface="Open Sans"/>
            </a:endParaRPr>
          </a:p>
        </p:txBody>
      </p:sp>
      <p:sp>
        <p:nvSpPr>
          <p:cNvPr id="18" name="Rectángulo 17"/>
          <p:cNvSpPr/>
          <p:nvPr/>
        </p:nvSpPr>
        <p:spPr>
          <a:xfrm>
            <a:off x="0" y="4560808"/>
            <a:ext cx="6096000" cy="1938992"/>
          </a:xfrm>
          <a:prstGeom prst="rect">
            <a:avLst/>
          </a:prstGeom>
        </p:spPr>
        <p:txBody>
          <a:bodyPr>
            <a:spAutoFit/>
          </a:bodyPr>
          <a:lstStyle/>
          <a:p>
            <a:pPr algn="just"/>
            <a:r>
              <a:rPr lang="es-CO" sz="2000" dirty="0" smtClean="0">
                <a:solidFill>
                  <a:srgbClr val="000000"/>
                </a:solidFill>
                <a:latin typeface="Open Sans"/>
              </a:rPr>
              <a:t>1. Provee </a:t>
            </a:r>
            <a:r>
              <a:rPr lang="es-CO" sz="2000" dirty="0">
                <a:solidFill>
                  <a:srgbClr val="000000"/>
                </a:solidFill>
                <a:latin typeface="Open Sans"/>
              </a:rPr>
              <a:t>soporte para aplicaciones de 32 </a:t>
            </a:r>
            <a:r>
              <a:rPr lang="es-CO" sz="2000" dirty="0" smtClean="0">
                <a:solidFill>
                  <a:srgbClr val="000000"/>
                </a:solidFill>
                <a:latin typeface="Open Sans"/>
              </a:rPr>
              <a:t>bits.</a:t>
            </a:r>
          </a:p>
          <a:p>
            <a:pPr algn="just"/>
            <a:r>
              <a:rPr lang="es-CO" sz="2000" dirty="0" smtClean="0">
                <a:solidFill>
                  <a:srgbClr val="000000"/>
                </a:solidFill>
                <a:latin typeface="Open Sans"/>
              </a:rPr>
              <a:t>2. multitarea </a:t>
            </a:r>
            <a:r>
              <a:rPr lang="es-CO" sz="2000" dirty="0">
                <a:solidFill>
                  <a:srgbClr val="000000"/>
                </a:solidFill>
                <a:latin typeface="Open Sans"/>
              </a:rPr>
              <a:t>con </a:t>
            </a:r>
            <a:r>
              <a:rPr lang="es-CO" sz="2000" dirty="0" smtClean="0">
                <a:solidFill>
                  <a:srgbClr val="000000"/>
                </a:solidFill>
                <a:latin typeface="Open Sans"/>
              </a:rPr>
              <a:t>desalojo.</a:t>
            </a:r>
          </a:p>
          <a:p>
            <a:pPr algn="just"/>
            <a:r>
              <a:rPr lang="es-CO" sz="2000" dirty="0" smtClean="0">
                <a:solidFill>
                  <a:srgbClr val="000000"/>
                </a:solidFill>
                <a:latin typeface="Open Sans"/>
              </a:rPr>
              <a:t>3.  </a:t>
            </a:r>
            <a:r>
              <a:rPr lang="es-CO" sz="2000" dirty="0">
                <a:solidFill>
                  <a:srgbClr val="000000"/>
                </a:solidFill>
                <a:latin typeface="Open Sans"/>
              </a:rPr>
              <a:t>soporte de red incorporado (TCP/IP,IPX, SLIP, </a:t>
            </a:r>
            <a:r>
              <a:rPr lang="es-CO" sz="2000" dirty="0" smtClean="0">
                <a:solidFill>
                  <a:srgbClr val="000000"/>
                </a:solidFill>
                <a:latin typeface="Open Sans"/>
              </a:rPr>
              <a:t>PPP.</a:t>
            </a:r>
          </a:p>
          <a:p>
            <a:pPr algn="just"/>
            <a:r>
              <a:rPr lang="es-CO" sz="2000" dirty="0" smtClean="0">
                <a:solidFill>
                  <a:srgbClr val="000000"/>
                </a:solidFill>
                <a:latin typeface="Open Sans"/>
              </a:rPr>
              <a:t>4.  </a:t>
            </a:r>
            <a:r>
              <a:rPr lang="es-CO" sz="2000" dirty="0">
                <a:solidFill>
                  <a:srgbClr val="000000"/>
                </a:solidFill>
                <a:latin typeface="Open Sans"/>
              </a:rPr>
              <a:t>Windows Sockets). Incluye MS-DOS 7.0 como una aplicación.</a:t>
            </a:r>
            <a:endParaRPr lang="es-CO" sz="2000" dirty="0"/>
          </a:p>
        </p:txBody>
      </p:sp>
      <p:pic>
        <p:nvPicPr>
          <p:cNvPr id="11266" name="Picture 2" descr="Windows 95 - Arran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250" y="2127768"/>
            <a:ext cx="3729136" cy="4661421"/>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p:cNvSpPr/>
          <p:nvPr/>
        </p:nvSpPr>
        <p:spPr>
          <a:xfrm>
            <a:off x="8215523" y="1282252"/>
            <a:ext cx="1638590"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Arranque </a:t>
            </a:r>
            <a:endParaRPr lang="es-CO" sz="2400" b="1" dirty="0">
              <a:effectLst>
                <a:outerShdw blurRad="38100" dist="38100" dir="2700000" algn="tl">
                  <a:srgbClr val="000000">
                    <a:alpha val="43137"/>
                  </a:srgbClr>
                </a:outerShdw>
              </a:effectLst>
              <a:latin typeface="Tofino"/>
            </a:endParaRPr>
          </a:p>
        </p:txBody>
      </p:sp>
    </p:spTree>
    <p:extLst>
      <p:ext uri="{BB962C8B-B14F-4D97-AF65-F5344CB8AC3E}">
        <p14:creationId xmlns:p14="http://schemas.microsoft.com/office/powerpoint/2010/main" val="3895817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16</a:t>
            </a:fld>
            <a:endParaRPr lang="es-ES" sz="1200" dirty="0"/>
          </a:p>
        </p:txBody>
      </p:sp>
      <p:sp>
        <p:nvSpPr>
          <p:cNvPr id="19" name="Rectángulo 18"/>
          <p:cNvSpPr/>
          <p:nvPr/>
        </p:nvSpPr>
        <p:spPr>
          <a:xfrm>
            <a:off x="14670000" y="7593532"/>
            <a:ext cx="1226183" cy="1390358"/>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1266189" y="1483933"/>
            <a:ext cx="3872086"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Bienvenidos Windows 95</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7204014" y="1483932"/>
            <a:ext cx="4083169"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Microsoft internet Explorer</a:t>
            </a:r>
            <a:endParaRPr lang="es-CO" sz="2400" b="1" dirty="0">
              <a:effectLst>
                <a:outerShdw blurRad="38100" dist="38100" dir="2700000" algn="tl">
                  <a:srgbClr val="000000">
                    <a:alpha val="43137"/>
                  </a:srgbClr>
                </a:outerShdw>
              </a:effectLst>
              <a:latin typeface="Tofino"/>
            </a:endParaRPr>
          </a:p>
        </p:txBody>
      </p:sp>
      <p:pic>
        <p:nvPicPr>
          <p:cNvPr id="21506" name="Picture 2" descr="Windows 95 - Bienvenido a Windows 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7601"/>
            <a:ext cx="5774267" cy="433070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indows 95 - Microsoft Internet Explor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200" y="2197789"/>
            <a:ext cx="5892799" cy="441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479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17</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24717" y="4431619"/>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2" name="Picture 6" descr="Windows 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81" y="638599"/>
            <a:ext cx="1846071" cy="1386605"/>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p:cNvSpPr/>
          <p:nvPr/>
        </p:nvSpPr>
        <p:spPr>
          <a:xfrm>
            <a:off x="3161671" y="1253219"/>
            <a:ext cx="2934329" cy="461665"/>
          </a:xfrm>
          <a:prstGeom prst="rect">
            <a:avLst/>
          </a:prstGeom>
        </p:spPr>
        <p:txBody>
          <a:bodyPr wrap="none">
            <a:spAutoFit/>
          </a:bodyPr>
          <a:lstStyle/>
          <a:p>
            <a:r>
              <a:rPr lang="es-CO" sz="2400" b="1" dirty="0">
                <a:effectLst>
                  <a:outerShdw blurRad="38100" dist="38100" dir="2700000" algn="tl">
                    <a:srgbClr val="000000">
                      <a:alpha val="43137"/>
                    </a:srgbClr>
                  </a:outerShdw>
                </a:effectLst>
                <a:latin typeface="Tofino"/>
              </a:rPr>
              <a:t>Windows 98 (1998)</a:t>
            </a:r>
          </a:p>
        </p:txBody>
      </p:sp>
      <p:sp>
        <p:nvSpPr>
          <p:cNvPr id="21" name="Rectángulo 20"/>
          <p:cNvSpPr/>
          <p:nvPr/>
        </p:nvSpPr>
        <p:spPr>
          <a:xfrm>
            <a:off x="24717" y="2230333"/>
            <a:ext cx="6096000" cy="2246769"/>
          </a:xfrm>
          <a:prstGeom prst="rect">
            <a:avLst/>
          </a:prstGeom>
        </p:spPr>
        <p:txBody>
          <a:bodyPr>
            <a:spAutoFit/>
          </a:bodyPr>
          <a:lstStyle/>
          <a:p>
            <a:pPr algn="just"/>
            <a:r>
              <a:rPr lang="es-CO" sz="2000" dirty="0">
                <a:latin typeface="Open Sans"/>
              </a:rPr>
              <a:t>Versión buena y ahora... mala. </a:t>
            </a:r>
            <a:r>
              <a:rPr lang="es-CO" sz="2000" b="1" dirty="0">
                <a:latin typeface="Open Sans"/>
              </a:rPr>
              <a:t>El 25 de junio de 1998 ve la luz Windows 98</a:t>
            </a:r>
            <a:r>
              <a:rPr lang="es-CO" sz="2000" dirty="0">
                <a:latin typeface="Open Sans"/>
              </a:rPr>
              <a:t>, la primera versión diseñada específicamente para el consumidor. hay pequeños cambios en la interfaz de usuario. Internet Explorer llega a la versión número 4 y se apostó por mejorar la integración con periféricos cómo escáneres, teclados, joysticks...</a:t>
            </a:r>
          </a:p>
        </p:txBody>
      </p:sp>
      <p:sp>
        <p:nvSpPr>
          <p:cNvPr id="22" name="Rectángulo 21"/>
          <p:cNvSpPr/>
          <p:nvPr/>
        </p:nvSpPr>
        <p:spPr>
          <a:xfrm>
            <a:off x="113671" y="5019649"/>
            <a:ext cx="6096000" cy="1631216"/>
          </a:xfrm>
          <a:prstGeom prst="rect">
            <a:avLst/>
          </a:prstGeom>
        </p:spPr>
        <p:txBody>
          <a:bodyPr>
            <a:spAutoFit/>
          </a:bodyPr>
          <a:lstStyle/>
          <a:p>
            <a:pPr algn="just"/>
            <a:r>
              <a:rPr lang="es-CO" sz="2000" dirty="0" smtClean="0">
                <a:latin typeface="Open Sans"/>
              </a:rPr>
              <a:t>1. Incluía </a:t>
            </a:r>
            <a:r>
              <a:rPr lang="es-CO" sz="2000" dirty="0">
                <a:latin typeface="Open Sans"/>
              </a:rPr>
              <a:t>FAT32 para soporte de mayores discos duros (al igual que Win95 OSR-2) y el Active Desktop (de IE 4</a:t>
            </a:r>
            <a:r>
              <a:rPr lang="es-CO" sz="2000" dirty="0" smtClean="0">
                <a:latin typeface="Open Sans"/>
              </a:rPr>
              <a:t>).</a:t>
            </a:r>
            <a:endParaRPr lang="es-CO" sz="2000" dirty="0">
              <a:latin typeface="Open Sans"/>
            </a:endParaRPr>
          </a:p>
          <a:p>
            <a:pPr algn="just"/>
            <a:r>
              <a:rPr lang="es-CO" sz="2000" dirty="0" smtClean="0">
                <a:latin typeface="Open Sans"/>
              </a:rPr>
              <a:t>2. Soporte </a:t>
            </a:r>
            <a:r>
              <a:rPr lang="es-CO" sz="2000" dirty="0">
                <a:latin typeface="Open Sans"/>
              </a:rPr>
              <a:t>para </a:t>
            </a:r>
            <a:r>
              <a:rPr lang="es-CO" sz="2000" dirty="0" smtClean="0">
                <a:latin typeface="Open Sans"/>
              </a:rPr>
              <a:t>múltiples </a:t>
            </a:r>
            <a:r>
              <a:rPr lang="es-CO" sz="2000" dirty="0">
                <a:latin typeface="Open Sans"/>
              </a:rPr>
              <a:t>monitores, USB, DVD, Firewire y AGP.</a:t>
            </a:r>
          </a:p>
        </p:txBody>
      </p:sp>
      <p:pic>
        <p:nvPicPr>
          <p:cNvPr id="10242" name="Picture 2" descr="Windows 98 - Arran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441" y="2111986"/>
            <a:ext cx="3784185" cy="4730231"/>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p:cNvSpPr/>
          <p:nvPr/>
        </p:nvSpPr>
        <p:spPr>
          <a:xfrm>
            <a:off x="8241433" y="1331901"/>
            <a:ext cx="1638590" cy="461665"/>
          </a:xfrm>
          <a:prstGeom prst="rect">
            <a:avLst/>
          </a:prstGeom>
        </p:spPr>
        <p:txBody>
          <a:bodyPr wrap="none">
            <a:spAutoFit/>
          </a:bodyPr>
          <a:lstStyle/>
          <a:p>
            <a:r>
              <a:rPr lang="es-CO" sz="2400" b="1" dirty="0" smtClean="0">
                <a:effectLst>
                  <a:outerShdw blurRad="38100" dist="38100" dir="2700000" algn="tl">
                    <a:srgbClr val="000000">
                      <a:alpha val="43137"/>
                    </a:srgbClr>
                  </a:outerShdw>
                </a:effectLst>
                <a:latin typeface="Tofino"/>
              </a:rPr>
              <a:t>Arranque </a:t>
            </a:r>
            <a:endParaRPr lang="es-CO" sz="2400" b="1" dirty="0">
              <a:effectLst>
                <a:outerShdw blurRad="38100" dist="38100" dir="2700000" algn="tl">
                  <a:srgbClr val="000000">
                    <a:alpha val="43137"/>
                  </a:srgbClr>
                </a:outerShdw>
              </a:effectLst>
              <a:latin typeface="Tofino"/>
            </a:endParaRPr>
          </a:p>
        </p:txBody>
      </p:sp>
    </p:spTree>
    <p:extLst>
      <p:ext uri="{BB962C8B-B14F-4D97-AF65-F5344CB8AC3E}">
        <p14:creationId xmlns:p14="http://schemas.microsoft.com/office/powerpoint/2010/main" val="555334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18</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8567642" y="1484050"/>
            <a:ext cx="1090363"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setup </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2212771" y="1484050"/>
            <a:ext cx="1879041"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accesorios </a:t>
            </a:r>
            <a:endParaRPr lang="es-CO" sz="2400" b="1" dirty="0">
              <a:effectLst>
                <a:outerShdw blurRad="38100" dist="38100" dir="2700000" algn="tl">
                  <a:srgbClr val="000000">
                    <a:alpha val="43137"/>
                  </a:srgbClr>
                </a:outerShdw>
              </a:effectLst>
              <a:latin typeface="Tofino"/>
            </a:endParaRPr>
          </a:p>
        </p:txBody>
      </p:sp>
      <p:pic>
        <p:nvPicPr>
          <p:cNvPr id="20482" name="Picture 2" descr="Windows 98 - Accesor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411940"/>
            <a:ext cx="5651898" cy="423892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Windows 98 Second Edition - Set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001" y="2376451"/>
            <a:ext cx="5699216" cy="427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38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19</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2" name="Rectángulo 1"/>
          <p:cNvSpPr/>
          <p:nvPr/>
        </p:nvSpPr>
        <p:spPr>
          <a:xfrm>
            <a:off x="3094989" y="1282252"/>
            <a:ext cx="3019288" cy="461665"/>
          </a:xfrm>
          <a:prstGeom prst="rect">
            <a:avLst/>
          </a:prstGeom>
          <a:noFill/>
        </p:spPr>
        <p:txBody>
          <a:bodyPr wrap="none" lIns="91440" tIns="45720" rIns="91440" bIns="45720">
            <a:spAutoFit/>
          </a:bodyPr>
          <a:lstStyle/>
          <a:p>
            <a:r>
              <a:rPr lang="es-CO" sz="2400" b="1" dirty="0">
                <a:effectLst>
                  <a:outerShdw blurRad="38100" dist="38100" dir="2700000" algn="tl">
                    <a:srgbClr val="000000">
                      <a:alpha val="43137"/>
                    </a:srgbClr>
                  </a:outerShdw>
                </a:effectLst>
                <a:latin typeface="Tofino"/>
              </a:rPr>
              <a:t>Windows Me (2000)</a:t>
            </a:r>
          </a:p>
        </p:txBody>
      </p:sp>
      <p:sp>
        <p:nvSpPr>
          <p:cNvPr id="3" name="Rectángulo 2"/>
          <p:cNvSpPr/>
          <p:nvPr/>
        </p:nvSpPr>
        <p:spPr>
          <a:xfrm>
            <a:off x="-82838" y="2307746"/>
            <a:ext cx="6158237" cy="1938992"/>
          </a:xfrm>
          <a:prstGeom prst="rect">
            <a:avLst/>
          </a:prstGeom>
          <a:noFill/>
        </p:spPr>
        <p:txBody>
          <a:bodyPr wrap="square" lIns="91440" tIns="45720" rIns="91440" bIns="45720">
            <a:spAutoFit/>
          </a:bodyPr>
          <a:lstStyle/>
          <a:p>
            <a:pPr algn="just"/>
            <a:r>
              <a:rPr lang="es-CO" sz="2000" dirty="0">
                <a:latin typeface="Open Sans"/>
              </a:rPr>
              <a:t>Windows ME o Windows Millennium Edition, está considerado como una de las peores versiones de Windows que se han lanzado. Sale a la venta el 14 de septiembre de 2000 y cómo novedad deja de tener soporte en modo real de DOS. </a:t>
            </a:r>
            <a:r>
              <a:rPr lang="es-CO" sz="2000" b="1" dirty="0">
                <a:latin typeface="Open Sans"/>
              </a:rPr>
              <a:t>Es el último de la línea de Windows 9x basado en DOS</a:t>
            </a:r>
            <a:r>
              <a:rPr lang="es-CO" sz="2000" dirty="0">
                <a:latin typeface="Open Sans"/>
              </a:rPr>
              <a:t>.</a:t>
            </a:r>
            <a:endParaRPr lang="es-ES" sz="2000" b="0" cap="none" spc="0" dirty="0">
              <a:ln w="0"/>
              <a:effectLst>
                <a:outerShdw blurRad="38100" dist="19050" dir="2700000" algn="tl" rotWithShape="0">
                  <a:schemeClr val="dk1">
                    <a:alpha val="40000"/>
                  </a:schemeClr>
                </a:outerShdw>
              </a:effectLst>
              <a:latin typeface="Open Sans"/>
            </a:endParaRPr>
          </a:p>
        </p:txBody>
      </p:sp>
      <p:sp>
        <p:nvSpPr>
          <p:cNvPr id="4" name="Rectángulo 3"/>
          <p:cNvSpPr/>
          <p:nvPr/>
        </p:nvSpPr>
        <p:spPr>
          <a:xfrm>
            <a:off x="0" y="4411102"/>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Rectángulo 6"/>
          <p:cNvSpPr/>
          <p:nvPr/>
        </p:nvSpPr>
        <p:spPr>
          <a:xfrm>
            <a:off x="46989" y="5086918"/>
            <a:ext cx="6096000" cy="1323439"/>
          </a:xfrm>
          <a:prstGeom prst="rect">
            <a:avLst/>
          </a:prstGeom>
        </p:spPr>
        <p:txBody>
          <a:bodyPr>
            <a:spAutoFit/>
          </a:bodyPr>
          <a:lstStyle/>
          <a:p>
            <a:pPr algn="just"/>
            <a:r>
              <a:rPr lang="es-CO" sz="2000" dirty="0" smtClean="0">
                <a:latin typeface="Open Sans"/>
              </a:rPr>
              <a:t>1. Importación/exportación </a:t>
            </a:r>
            <a:r>
              <a:rPr lang="es-CO" sz="2000" dirty="0">
                <a:latin typeface="Open Sans"/>
              </a:rPr>
              <a:t>y edición de clips de vídeo.</a:t>
            </a:r>
          </a:p>
          <a:p>
            <a:pPr algn="just"/>
            <a:r>
              <a:rPr lang="es-CO" sz="2000" dirty="0" smtClean="0">
                <a:latin typeface="Open Sans"/>
              </a:rPr>
              <a:t>2. Mejor </a:t>
            </a:r>
            <a:r>
              <a:rPr lang="es-CO" sz="2000" dirty="0">
                <a:latin typeface="Open Sans"/>
              </a:rPr>
              <a:t>organización de información procedente de Internet (fotos, textos, clips, música, etc</a:t>
            </a:r>
            <a:r>
              <a:rPr lang="es-CO" sz="2000" dirty="0" smtClean="0">
                <a:latin typeface="Open Sans"/>
              </a:rPr>
              <a:t>.).</a:t>
            </a:r>
            <a:endParaRPr lang="es-CO" sz="2000" dirty="0">
              <a:latin typeface="Open Sans"/>
            </a:endParaRPr>
          </a:p>
        </p:txBody>
      </p:sp>
      <p:pic>
        <p:nvPicPr>
          <p:cNvPr id="4098" name="Picture 2" descr="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43" y="607446"/>
            <a:ext cx="2195548" cy="137587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161021" y="1468643"/>
            <a:ext cx="6096000" cy="3477875"/>
          </a:xfrm>
          <a:prstGeom prst="rect">
            <a:avLst/>
          </a:prstGeom>
        </p:spPr>
        <p:txBody>
          <a:bodyPr>
            <a:spAutoFit/>
          </a:bodyPr>
          <a:lstStyle/>
          <a:p>
            <a:pPr algn="just"/>
            <a:r>
              <a:rPr lang="es-CO" sz="2000" dirty="0" smtClean="0">
                <a:latin typeface="Open Sans"/>
              </a:rPr>
              <a:t>3. Más </a:t>
            </a:r>
            <a:r>
              <a:rPr lang="es-CO" sz="2000" dirty="0">
                <a:latin typeface="Open Sans"/>
              </a:rPr>
              <a:t>asistentes para tareas que pueden ser difíciles para personas con poca experiencia en computación, por ejemplo, conectar dos computadoras en red</a:t>
            </a:r>
            <a:r>
              <a:rPr lang="es-CO" sz="2000" dirty="0" smtClean="0">
                <a:latin typeface="Open Sans"/>
              </a:rPr>
              <a:t>.</a:t>
            </a:r>
            <a:endParaRPr lang="es-CO" sz="2000" dirty="0">
              <a:latin typeface="Open Sans"/>
            </a:endParaRPr>
          </a:p>
          <a:p>
            <a:pPr algn="just"/>
            <a:r>
              <a:rPr lang="es-CO" sz="2000" dirty="0" smtClean="0">
                <a:latin typeface="Open Sans"/>
              </a:rPr>
              <a:t>4. Menos </a:t>
            </a:r>
            <a:r>
              <a:rPr lang="es-CO" sz="2000" dirty="0">
                <a:latin typeface="Open Sans"/>
              </a:rPr>
              <a:t>problemas de administración de memoria. Esto se traduce en menos bloqueos del equipo (</a:t>
            </a:r>
            <a:r>
              <a:rPr lang="es-CO" sz="2000" dirty="0" err="1">
                <a:latin typeface="Open Sans"/>
              </a:rPr>
              <a:t>system</a:t>
            </a:r>
            <a:r>
              <a:rPr lang="es-CO" sz="2000" dirty="0">
                <a:latin typeface="Open Sans"/>
              </a:rPr>
              <a:t> crash).</a:t>
            </a:r>
          </a:p>
          <a:p>
            <a:pPr algn="just"/>
            <a:r>
              <a:rPr lang="es-CO" sz="2000" dirty="0" smtClean="0">
                <a:latin typeface="Open Sans"/>
              </a:rPr>
              <a:t>5. Mejor </a:t>
            </a:r>
            <a:r>
              <a:rPr lang="es-CO" sz="2000" dirty="0">
                <a:latin typeface="Open Sans"/>
              </a:rPr>
              <a:t>soporte para hardware plug and play de nueva generación.</a:t>
            </a:r>
          </a:p>
          <a:p>
            <a:pPr algn="just"/>
            <a:r>
              <a:rPr lang="es-CO" sz="2000" dirty="0" smtClean="0">
                <a:latin typeface="Open Sans"/>
              </a:rPr>
              <a:t>6. Mejora </a:t>
            </a:r>
            <a:r>
              <a:rPr lang="es-CO" sz="2000" dirty="0">
                <a:latin typeface="Open Sans"/>
              </a:rPr>
              <a:t>en rendimiento al transferir datos vía Internet o Intranet.</a:t>
            </a:r>
            <a:endParaRPr lang="es-CO" sz="2000" b="0" i="0" dirty="0">
              <a:effectLst/>
              <a:latin typeface="Open Sans"/>
            </a:endParaRPr>
          </a:p>
        </p:txBody>
      </p:sp>
    </p:spTree>
    <p:extLst>
      <p:ext uri="{BB962C8B-B14F-4D97-AF65-F5344CB8AC3E}">
        <p14:creationId xmlns:p14="http://schemas.microsoft.com/office/powerpoint/2010/main" val="334449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Codificación abstracta&#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ángulo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xmlns="" id="{1D24B42B-925B-494C-A986-BD85E8117E1E}"/>
              </a:ext>
            </a:extLst>
          </p:cNvPr>
          <p:cNvSpPr>
            <a:spLocks noGrp="1"/>
          </p:cNvSpPr>
          <p:nvPr>
            <p:ph type="title"/>
          </p:nvPr>
        </p:nvSpPr>
        <p:spPr>
          <a:xfrm>
            <a:off x="6095999" y="2520779"/>
            <a:ext cx="5747657" cy="1661297"/>
          </a:xfrm>
        </p:spPr>
        <p:txBody>
          <a:bodyPr rtlCol="0">
            <a:normAutofit fontScale="90000"/>
          </a:bodyPr>
          <a:lstStyle/>
          <a:p>
            <a:pPr rtl="0"/>
            <a:r>
              <a:rPr lang="es-ES" dirty="0" smtClean="0"/>
              <a:t>Microsoft Windows</a:t>
            </a:r>
            <a:endParaRPr lang="es-ES" dirty="0"/>
          </a:p>
        </p:txBody>
      </p:sp>
      <p:sp>
        <p:nvSpPr>
          <p:cNvPr id="4" name="Marcador de texto 3">
            <a:extLst>
              <a:ext uri="{FF2B5EF4-FFF2-40B4-BE49-F238E27FC236}">
                <a16:creationId xmlns:a16="http://schemas.microsoft.com/office/drawing/2014/main" xmlns="" id="{A8CA6DEC-302B-49C8-AC11-FD6F37AFA854}"/>
              </a:ext>
            </a:extLst>
          </p:cNvPr>
          <p:cNvSpPr>
            <a:spLocks noGrp="1"/>
          </p:cNvSpPr>
          <p:nvPr>
            <p:ph type="body" idx="1"/>
          </p:nvPr>
        </p:nvSpPr>
        <p:spPr>
          <a:xfrm>
            <a:off x="6096000" y="4209064"/>
            <a:ext cx="5749200" cy="365125"/>
          </a:xfrm>
        </p:spPr>
        <p:txBody>
          <a:bodyPr rtlCol="0">
            <a:normAutofit fontScale="85000" lnSpcReduction="20000"/>
          </a:bodyPr>
          <a:lstStyle/>
          <a:p>
            <a:pPr rtl="0"/>
            <a:r>
              <a:rPr lang="es-ES" dirty="0" smtClean="0"/>
              <a:t>Línea de tiempo</a:t>
            </a:r>
            <a:endParaRPr lang="es-ES" dirty="0"/>
          </a:p>
        </p:txBody>
      </p:sp>
      <p:sp>
        <p:nvSpPr>
          <p:cNvPr id="2094" name="Marcador de número de diapositiva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es-ES" sz="1200" smtClean="0"/>
              <a:pPr/>
              <a:t>2</a:t>
            </a:fld>
            <a:endParaRPr lang="es-ES" sz="1200" dirty="0"/>
          </a:p>
        </p:txBody>
      </p:sp>
    </p:spTree>
    <p:extLst>
      <p:ext uri="{BB962C8B-B14F-4D97-AF65-F5344CB8AC3E}">
        <p14:creationId xmlns:p14="http://schemas.microsoft.com/office/powerpoint/2010/main" val="357850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20</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7764540" y="1484050"/>
            <a:ext cx="2696572"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Mis documentos </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1400955" y="1484049"/>
            <a:ext cx="3536546"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Juegos damas internet</a:t>
            </a:r>
            <a:endParaRPr lang="es-CO" sz="2400" b="1" dirty="0">
              <a:effectLst>
                <a:outerShdw blurRad="38100" dist="38100" dir="2700000" algn="tl">
                  <a:srgbClr val="000000">
                    <a:alpha val="43137"/>
                  </a:srgbClr>
                </a:outerShdw>
              </a:effectLst>
              <a:latin typeface="Tofino"/>
            </a:endParaRPr>
          </a:p>
        </p:txBody>
      </p:sp>
      <p:pic>
        <p:nvPicPr>
          <p:cNvPr id="19458" name="Picture 2" descr="Windows ME - Juegos - Damas en 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28516"/>
            <a:ext cx="5836611" cy="437746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Windows ME - Mis documen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228516"/>
            <a:ext cx="5912425" cy="443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305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21</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0" y="4228421"/>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996281" y="1231464"/>
            <a:ext cx="2996077" cy="461665"/>
          </a:xfrm>
          <a:prstGeom prst="rect">
            <a:avLst/>
          </a:prstGeom>
        </p:spPr>
        <p:txBody>
          <a:bodyPr wrap="none">
            <a:spAutoFit/>
          </a:bodyPr>
          <a:lstStyle/>
          <a:p>
            <a:r>
              <a:rPr lang="es-CO" sz="2400" b="1" dirty="0">
                <a:effectLst>
                  <a:outerShdw blurRad="38100" dist="38100" dir="2700000" algn="tl">
                    <a:srgbClr val="000000">
                      <a:alpha val="43137"/>
                    </a:srgbClr>
                  </a:outerShdw>
                </a:effectLst>
                <a:latin typeface="Tofino"/>
              </a:rPr>
              <a:t>Windows XP (2001)</a:t>
            </a:r>
            <a:endParaRPr lang="es-CO" sz="2400" b="1" i="0" dirty="0">
              <a:effectLst>
                <a:outerShdw blurRad="38100" dist="38100" dir="2700000" algn="tl">
                  <a:srgbClr val="000000">
                    <a:alpha val="43137"/>
                  </a:srgbClr>
                </a:outerShdw>
              </a:effectLst>
              <a:latin typeface="Tofino"/>
            </a:endParaRPr>
          </a:p>
        </p:txBody>
      </p:sp>
      <p:pic>
        <p:nvPicPr>
          <p:cNvPr id="6146" name="Picture 2" descr="X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99" y="609319"/>
            <a:ext cx="1924036" cy="144516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4717" y="2276691"/>
            <a:ext cx="6096000" cy="1938992"/>
          </a:xfrm>
          <a:prstGeom prst="rect">
            <a:avLst/>
          </a:prstGeom>
        </p:spPr>
        <p:txBody>
          <a:bodyPr>
            <a:spAutoFit/>
          </a:bodyPr>
          <a:lstStyle/>
          <a:p>
            <a:pPr algn="just"/>
            <a:r>
              <a:rPr lang="es-CO" sz="2000" b="1" dirty="0">
                <a:latin typeface="Open Sans"/>
              </a:rPr>
              <a:t>Windows XP llega el 25 de octubre de 2001</a:t>
            </a:r>
            <a:r>
              <a:rPr lang="es-CO" sz="2000" dirty="0">
                <a:latin typeface="Open Sans"/>
              </a:rPr>
              <a:t>. La segunda bomba en ventas de Microsoft, es el primer sistema operativo de consumo basado en arquitectura NT. Superó con creces los 500 millones de ordenadores y dejó de recibir soporte en abril de 2014.</a:t>
            </a:r>
          </a:p>
        </p:txBody>
      </p:sp>
      <p:sp>
        <p:nvSpPr>
          <p:cNvPr id="5" name="Rectángulo 4"/>
          <p:cNvSpPr/>
          <p:nvPr/>
        </p:nvSpPr>
        <p:spPr>
          <a:xfrm>
            <a:off x="-51719" y="4711873"/>
            <a:ext cx="6096000" cy="1938992"/>
          </a:xfrm>
          <a:prstGeom prst="rect">
            <a:avLst/>
          </a:prstGeom>
        </p:spPr>
        <p:txBody>
          <a:bodyPr>
            <a:spAutoFit/>
          </a:bodyPr>
          <a:lstStyle/>
          <a:p>
            <a:pPr algn="just"/>
            <a:r>
              <a:rPr lang="es-CO" sz="2000" dirty="0" smtClean="0">
                <a:latin typeface="Open Sans"/>
              </a:rPr>
              <a:t>1. Un </a:t>
            </a:r>
            <a:r>
              <a:rPr lang="es-CO" sz="2000" dirty="0">
                <a:latin typeface="Open Sans"/>
              </a:rPr>
              <a:t>nuevo menú inicio, que ofrece una única fuente para lanzar aplicaciones, buscar documentos y configurar.</a:t>
            </a:r>
          </a:p>
          <a:p>
            <a:pPr algn="just"/>
            <a:r>
              <a:rPr lang="es-CO" sz="2000" dirty="0" smtClean="0">
                <a:latin typeface="Open Sans"/>
              </a:rPr>
              <a:t>2. Una </a:t>
            </a:r>
            <a:r>
              <a:rPr lang="es-CO" sz="2000" dirty="0">
                <a:latin typeface="Open Sans"/>
              </a:rPr>
              <a:t>barra de tareas que permite agrupar ventanas abiertas, facilitando el trabajar con múltiples aplicaciones al mismo tiempo</a:t>
            </a:r>
            <a:r>
              <a:rPr lang="es-CO" sz="2000" dirty="0" smtClean="0">
                <a:latin typeface="Open Sans"/>
              </a:rPr>
              <a:t>.</a:t>
            </a:r>
            <a:endParaRPr lang="es-CO" sz="2000" dirty="0">
              <a:latin typeface="Open Sans"/>
            </a:endParaRPr>
          </a:p>
        </p:txBody>
      </p:sp>
      <p:sp>
        <p:nvSpPr>
          <p:cNvPr id="7" name="Rectángulo 6"/>
          <p:cNvSpPr/>
          <p:nvPr/>
        </p:nvSpPr>
        <p:spPr>
          <a:xfrm>
            <a:off x="6096000" y="1331901"/>
            <a:ext cx="6096000" cy="3477875"/>
          </a:xfrm>
          <a:prstGeom prst="rect">
            <a:avLst/>
          </a:prstGeom>
        </p:spPr>
        <p:txBody>
          <a:bodyPr>
            <a:spAutoFit/>
          </a:bodyPr>
          <a:lstStyle/>
          <a:p>
            <a:pPr algn="just"/>
            <a:r>
              <a:rPr lang="es-CO" sz="2000" dirty="0">
                <a:latin typeface="Open Sans"/>
              </a:rPr>
              <a:t>3</a:t>
            </a:r>
            <a:r>
              <a:rPr lang="es-CO" sz="2000" dirty="0" smtClean="0">
                <a:latin typeface="Open Sans"/>
              </a:rPr>
              <a:t>. Menos </a:t>
            </a:r>
            <a:r>
              <a:rPr lang="es-CO" sz="2000" dirty="0">
                <a:latin typeface="Open Sans"/>
              </a:rPr>
              <a:t>"amontonamiento" y mensajes más significativos en la barra de tareas.</a:t>
            </a:r>
          </a:p>
          <a:p>
            <a:pPr algn="just"/>
            <a:r>
              <a:rPr lang="es-CO" sz="2000" dirty="0">
                <a:latin typeface="Open Sans"/>
              </a:rPr>
              <a:t>4</a:t>
            </a:r>
            <a:r>
              <a:rPr lang="es-CO" sz="2000" dirty="0" smtClean="0">
                <a:latin typeface="Open Sans"/>
              </a:rPr>
              <a:t>. Un </a:t>
            </a:r>
            <a:r>
              <a:rPr lang="es-CO" sz="2000" dirty="0">
                <a:latin typeface="Open Sans"/>
              </a:rPr>
              <a:t>nuevo panel de navegación que muestra las tareas y los detalles, facilitando el trabajo con archivos y carpetas.</a:t>
            </a:r>
          </a:p>
          <a:p>
            <a:pPr algn="just"/>
            <a:r>
              <a:rPr lang="es-CO" sz="2000" dirty="0" smtClean="0">
                <a:latin typeface="Open Sans"/>
              </a:rPr>
              <a:t>5. Una </a:t>
            </a:r>
            <a:r>
              <a:rPr lang="es-CO" sz="2000" dirty="0">
                <a:latin typeface="Open Sans"/>
              </a:rPr>
              <a:t>nueva organización del Panel de Control que permite categorizar los elementos de configuración y las herramientas.</a:t>
            </a:r>
          </a:p>
          <a:p>
            <a:pPr algn="just"/>
            <a:r>
              <a:rPr lang="es-CO" sz="2000" dirty="0" smtClean="0">
                <a:latin typeface="Open Sans"/>
              </a:rPr>
              <a:t>6. Características </a:t>
            </a:r>
            <a:r>
              <a:rPr lang="es-CO" sz="2000" dirty="0">
                <a:latin typeface="Open Sans"/>
              </a:rPr>
              <a:t>integradas para quemar </a:t>
            </a:r>
            <a:r>
              <a:rPr lang="es-CO" sz="2000" dirty="0" err="1">
                <a:latin typeface="Open Sans"/>
              </a:rPr>
              <a:t>CD´s</a:t>
            </a:r>
            <a:r>
              <a:rPr lang="es-CO" sz="2000" dirty="0">
                <a:latin typeface="Open Sans"/>
              </a:rPr>
              <a:t>, facilitando el trabajo con su grabador CD-R/CD-RW en pasos muy sencillos.</a:t>
            </a:r>
            <a:endParaRPr lang="es-CO" sz="2000" b="0" i="0" dirty="0">
              <a:effectLst/>
              <a:latin typeface="Open Sans"/>
            </a:endParaRPr>
          </a:p>
        </p:txBody>
      </p:sp>
    </p:spTree>
    <p:extLst>
      <p:ext uri="{BB962C8B-B14F-4D97-AF65-F5344CB8AC3E}">
        <p14:creationId xmlns:p14="http://schemas.microsoft.com/office/powerpoint/2010/main" val="2757411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22</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7911216" y="1484050"/>
            <a:ext cx="2403222"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Menú de inicio </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1550707" y="1484050"/>
            <a:ext cx="2661306"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Panel de control </a:t>
            </a:r>
            <a:endParaRPr lang="es-CO" sz="2400" b="1" dirty="0">
              <a:effectLst>
                <a:outerShdw blurRad="38100" dist="38100" dir="2700000" algn="tl">
                  <a:srgbClr val="000000">
                    <a:alpha val="43137"/>
                  </a:srgbClr>
                </a:outerShdw>
              </a:effectLst>
              <a:latin typeface="Tofino"/>
            </a:endParaRPr>
          </a:p>
        </p:txBody>
      </p:sp>
      <p:pic>
        <p:nvPicPr>
          <p:cNvPr id="18434" name="Picture 2" descr="Windows XP - Panel de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69560"/>
            <a:ext cx="5875867" cy="435181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indows XP - Menú de Inic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6133" y="2150471"/>
            <a:ext cx="5875867" cy="440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246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23</a:t>
            </a:fld>
            <a:endParaRPr lang="es-ES" sz="1200" dirty="0"/>
          </a:p>
        </p:txBody>
      </p:sp>
      <p:sp>
        <p:nvSpPr>
          <p:cNvPr id="13" name="Rectángulo 12"/>
          <p:cNvSpPr/>
          <p:nvPr/>
        </p:nvSpPr>
        <p:spPr>
          <a:xfrm>
            <a:off x="307975" y="160338"/>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898775" y="1534449"/>
            <a:ext cx="3141056" cy="28034"/>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155575" y="3389986"/>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808560" y="1100818"/>
            <a:ext cx="3321487" cy="461665"/>
          </a:xfrm>
          <a:prstGeom prst="rect">
            <a:avLst/>
          </a:prstGeom>
        </p:spPr>
        <p:txBody>
          <a:bodyPr wrap="none">
            <a:spAutoFit/>
          </a:bodyPr>
          <a:lstStyle/>
          <a:p>
            <a:r>
              <a:rPr lang="es-CO" sz="2400" b="1" dirty="0">
                <a:effectLst>
                  <a:outerShdw blurRad="38100" dist="38100" dir="2700000" algn="tl">
                    <a:srgbClr val="000000">
                      <a:alpha val="43137"/>
                    </a:srgbClr>
                  </a:outerShdw>
                </a:effectLst>
                <a:latin typeface="Tofino"/>
              </a:rPr>
              <a:t>Windows Vista (2007)</a:t>
            </a:r>
            <a:endParaRPr lang="es-CO" sz="2400" b="1" i="0" dirty="0">
              <a:effectLst>
                <a:outerShdw blurRad="38100" dist="38100" dir="2700000" algn="tl">
                  <a:srgbClr val="000000">
                    <a:alpha val="43137"/>
                  </a:srgbClr>
                </a:outerShdw>
              </a:effectLst>
              <a:latin typeface="Tofino"/>
            </a:endParaRPr>
          </a:p>
        </p:txBody>
      </p:sp>
      <p:pic>
        <p:nvPicPr>
          <p:cNvPr id="17410" name="Picture 2" descr="Vis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 y="180888"/>
            <a:ext cx="2079625" cy="156203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4047" y="1867790"/>
            <a:ext cx="6096000" cy="1631216"/>
          </a:xfrm>
          <a:prstGeom prst="rect">
            <a:avLst/>
          </a:prstGeom>
        </p:spPr>
        <p:txBody>
          <a:bodyPr>
            <a:spAutoFit/>
          </a:bodyPr>
          <a:lstStyle/>
          <a:p>
            <a:pPr algn="just"/>
            <a:r>
              <a:rPr lang="es-CO" sz="2000" dirty="0">
                <a:latin typeface="Open Sans"/>
              </a:rPr>
              <a:t> </a:t>
            </a:r>
            <a:r>
              <a:rPr lang="es-CO" sz="2000" b="1" dirty="0">
                <a:latin typeface="Open Sans"/>
              </a:rPr>
              <a:t>Llegó cinco años después de Windows XP, concretamente el 30 de enero de 2007</a:t>
            </a:r>
            <a:r>
              <a:rPr lang="es-CO" sz="2000" dirty="0">
                <a:latin typeface="Open Sans"/>
              </a:rPr>
              <a:t> y desde </a:t>
            </a:r>
            <a:r>
              <a:rPr lang="es-CO" sz="2000" dirty="0" smtClean="0">
                <a:latin typeface="Open Sans"/>
              </a:rPr>
              <a:t>su </a:t>
            </a:r>
            <a:r>
              <a:rPr lang="es-CO" sz="2000" dirty="0">
                <a:latin typeface="Open Sans"/>
              </a:rPr>
              <a:t>comienzo estuvo lastrado por los problemas relativos a la seguridad y sobre todo a los requisitos de </a:t>
            </a:r>
            <a:r>
              <a:rPr lang="es-CO" sz="2000" i="1" dirty="0">
                <a:latin typeface="Open Sans"/>
              </a:rPr>
              <a:t>hardware</a:t>
            </a:r>
            <a:r>
              <a:rPr lang="es-CO" sz="2000" dirty="0">
                <a:latin typeface="Open Sans"/>
              </a:rPr>
              <a:t> y el rendimiento que ofrecía.</a:t>
            </a:r>
          </a:p>
        </p:txBody>
      </p:sp>
      <p:sp>
        <p:nvSpPr>
          <p:cNvPr id="7" name="Rectángulo 6"/>
          <p:cNvSpPr/>
          <p:nvPr/>
        </p:nvSpPr>
        <p:spPr>
          <a:xfrm>
            <a:off x="0" y="3942686"/>
            <a:ext cx="6096000" cy="2862322"/>
          </a:xfrm>
          <a:prstGeom prst="rect">
            <a:avLst/>
          </a:prstGeom>
        </p:spPr>
        <p:txBody>
          <a:bodyPr>
            <a:spAutoFit/>
          </a:bodyPr>
          <a:lstStyle/>
          <a:p>
            <a:pPr algn="just"/>
            <a:r>
              <a:rPr lang="es-CO" sz="2000" dirty="0" smtClean="0">
                <a:latin typeface="Open Sans"/>
              </a:rPr>
              <a:t>1. Ofrece </a:t>
            </a:r>
            <a:r>
              <a:rPr lang="es-CO" sz="2000" dirty="0">
                <a:latin typeface="Open Sans"/>
              </a:rPr>
              <a:t>mayor compatibilidad con nuevas tecnologías y dispositivos, sobre todo en el apartado de redes</a:t>
            </a:r>
            <a:r>
              <a:rPr lang="es-CO" sz="2000" dirty="0" smtClean="0">
                <a:latin typeface="Open Sans"/>
              </a:rPr>
              <a:t>.</a:t>
            </a:r>
          </a:p>
          <a:p>
            <a:pPr algn="just"/>
            <a:r>
              <a:rPr lang="es-CO" sz="2000" dirty="0" smtClean="0">
                <a:latin typeface="Open Sans"/>
              </a:rPr>
              <a:t>2. Windows</a:t>
            </a:r>
            <a:r>
              <a:rPr lang="es-CO" sz="2000" dirty="0">
                <a:latin typeface="Open Sans"/>
              </a:rPr>
              <a:t> Vista introduce mejoras en el Reproductor de Windows Media, ya que cada vez son más las personas que comienzan a concebir sus equipos como un centro de medios digitales</a:t>
            </a:r>
            <a:r>
              <a:rPr lang="es-CO" sz="2000" dirty="0" smtClean="0">
                <a:latin typeface="Open Sans"/>
              </a:rPr>
              <a:t>.</a:t>
            </a:r>
          </a:p>
          <a:p>
            <a:pPr algn="just"/>
            <a:r>
              <a:rPr lang="es-CO" sz="2000" dirty="0" smtClean="0">
                <a:latin typeface="Open Sans"/>
              </a:rPr>
              <a:t>3.  </a:t>
            </a:r>
            <a:r>
              <a:rPr lang="es-CO" sz="2000" dirty="0">
                <a:latin typeface="Open Sans"/>
              </a:rPr>
              <a:t>En ellos pueden ver la televisión, mirar y enviar fotografías, y editar vídeos.</a:t>
            </a:r>
            <a:endParaRPr lang="es-CO" sz="2000" dirty="0"/>
          </a:p>
        </p:txBody>
      </p:sp>
      <p:sp>
        <p:nvSpPr>
          <p:cNvPr id="9" name="Rectángulo 8"/>
          <p:cNvSpPr/>
          <p:nvPr/>
        </p:nvSpPr>
        <p:spPr>
          <a:xfrm>
            <a:off x="6096000" y="1238255"/>
            <a:ext cx="6096000" cy="1323439"/>
          </a:xfrm>
          <a:prstGeom prst="rect">
            <a:avLst/>
          </a:prstGeom>
        </p:spPr>
        <p:txBody>
          <a:bodyPr>
            <a:spAutoFit/>
          </a:bodyPr>
          <a:lstStyle/>
          <a:p>
            <a:pPr algn="just">
              <a:buFont typeface="Arial" panose="020B0604020202020204" pitchFamily="34" charset="0"/>
              <a:buChar char="•"/>
            </a:pPr>
            <a:r>
              <a:rPr lang="es-CO" sz="2000" dirty="0">
                <a:latin typeface="Open Sans"/>
              </a:rPr>
              <a:t>Windows Vista Home Basic</a:t>
            </a:r>
          </a:p>
          <a:p>
            <a:pPr algn="just">
              <a:buFont typeface="Arial" panose="020B0604020202020204" pitchFamily="34" charset="0"/>
              <a:buChar char="•"/>
            </a:pPr>
            <a:r>
              <a:rPr lang="es-CO" sz="2000" dirty="0">
                <a:latin typeface="Open Sans"/>
              </a:rPr>
              <a:t>Windows Vista Home Premium</a:t>
            </a:r>
          </a:p>
          <a:p>
            <a:pPr algn="just">
              <a:buFont typeface="Arial" panose="020B0604020202020204" pitchFamily="34" charset="0"/>
              <a:buChar char="•"/>
            </a:pPr>
            <a:r>
              <a:rPr lang="es-CO" sz="2000" dirty="0">
                <a:latin typeface="Open Sans"/>
              </a:rPr>
              <a:t>Windows Vista Ultimate</a:t>
            </a:r>
          </a:p>
          <a:p>
            <a:pPr algn="just">
              <a:buFont typeface="Arial" panose="020B0604020202020204" pitchFamily="34" charset="0"/>
              <a:buChar char="•"/>
            </a:pPr>
            <a:r>
              <a:rPr lang="es-CO" sz="2000" dirty="0">
                <a:latin typeface="Open Sans"/>
              </a:rPr>
              <a:t>Windows Vista Business</a:t>
            </a:r>
            <a:endParaRPr lang="es-CO" sz="2000" b="0" i="0" dirty="0">
              <a:effectLst/>
              <a:latin typeface="Open Sans"/>
            </a:endParaRPr>
          </a:p>
        </p:txBody>
      </p:sp>
      <p:sp>
        <p:nvSpPr>
          <p:cNvPr id="10" name="AutoShape 4" descr="Windows Vista - Caja Windows Vista Ultima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7414" name="Picture 6" descr="Windows Vista - Caja Windows Vista Ultim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9611" y="2714624"/>
            <a:ext cx="3048000"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33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24</a:t>
            </a:fld>
            <a:endParaRPr lang="es-ES" sz="1200" dirty="0"/>
          </a:p>
        </p:txBody>
      </p:sp>
      <p:sp>
        <p:nvSpPr>
          <p:cNvPr id="19" name="Rectángulo 18"/>
          <p:cNvSpPr/>
          <p:nvPr/>
        </p:nvSpPr>
        <p:spPr>
          <a:xfrm>
            <a:off x="8426496" y="4200787"/>
            <a:ext cx="484574" cy="698881"/>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6794851" y="1484050"/>
            <a:ext cx="4635949" cy="830997"/>
          </a:xfrm>
          <a:prstGeom prst="rect">
            <a:avLst/>
          </a:prstGeom>
        </p:spPr>
        <p:txBody>
          <a:bodyPr wrap="none">
            <a:spAutoFit/>
          </a:bodyPr>
          <a:lstStyle/>
          <a:p>
            <a:pPr algn="just"/>
            <a:r>
              <a:rPr lang="es-CO" sz="2400" b="1" dirty="0">
                <a:effectLst>
                  <a:outerShdw blurRad="38100" dist="38100" dir="2700000" algn="tl">
                    <a:srgbClr val="000000">
                      <a:alpha val="43137"/>
                    </a:srgbClr>
                  </a:outerShdw>
                </a:effectLst>
                <a:latin typeface="Open Sans"/>
              </a:rPr>
              <a:t>Windows Vista </a:t>
            </a:r>
            <a:r>
              <a:rPr lang="es-CO" sz="2400" b="1" dirty="0" smtClean="0">
                <a:effectLst>
                  <a:outerShdw blurRad="38100" dist="38100" dir="2700000" algn="tl">
                    <a:srgbClr val="000000">
                      <a:alpha val="43137"/>
                    </a:srgbClr>
                  </a:outerShdw>
                </a:effectLst>
                <a:latin typeface="Open Sans"/>
              </a:rPr>
              <a:t>home </a:t>
            </a:r>
            <a:r>
              <a:rPr lang="es-CO" sz="2400" b="1" dirty="0" err="1" smtClean="0">
                <a:effectLst>
                  <a:outerShdw blurRad="38100" dist="38100" dir="2700000" algn="tl">
                    <a:srgbClr val="000000">
                      <a:alpha val="43137"/>
                    </a:srgbClr>
                  </a:outerShdw>
                </a:effectLst>
                <a:latin typeface="Open Sans"/>
              </a:rPr>
              <a:t>premium</a:t>
            </a:r>
            <a:endParaRPr lang="es-CO" sz="2400" b="1" dirty="0">
              <a:effectLst>
                <a:outerShdw blurRad="38100" dist="38100" dir="2700000" algn="tl">
                  <a:srgbClr val="000000">
                    <a:alpha val="43137"/>
                  </a:srgbClr>
                </a:outerShdw>
              </a:effectLst>
              <a:latin typeface="Open Sans"/>
            </a:endParaRPr>
          </a:p>
          <a:p>
            <a:pPr algn="just"/>
            <a:r>
              <a:rPr lang="es-CO" sz="2400" b="1" dirty="0" smtClean="0">
                <a:effectLst>
                  <a:outerShdw blurRad="38100" dist="38100" dir="2700000" algn="tl">
                    <a:srgbClr val="000000">
                      <a:alpha val="43137"/>
                    </a:srgbClr>
                  </a:outerShdw>
                </a:effectLst>
                <a:latin typeface="Tofino"/>
              </a:rPr>
              <a:t> </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1276594" y="1484050"/>
            <a:ext cx="3209533"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Cetro de bienvenida </a:t>
            </a:r>
            <a:endParaRPr lang="es-CO" sz="2400" b="1" dirty="0">
              <a:effectLst>
                <a:outerShdw blurRad="38100" dist="38100" dir="2700000" algn="tl">
                  <a:srgbClr val="000000">
                    <a:alpha val="43137"/>
                  </a:srgbClr>
                </a:outerShdw>
              </a:effectLst>
              <a:latin typeface="Tofino"/>
            </a:endParaRPr>
          </a:p>
        </p:txBody>
      </p:sp>
      <p:pic>
        <p:nvPicPr>
          <p:cNvPr id="32770" name="Picture 2" descr="Windows Vista - Centro de bienveni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0471"/>
            <a:ext cx="5980490" cy="448536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Amazon.com: Windows Vista Home Premium SP2 32-bit English 1 Pack DSP OEI  DVD: Softwa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AutoShape 6" descr="Amazon.com: Windows Vista Home Premium SP2 32-bit English 1 Pack DSP OEI  DVD: Softwar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2782" name="Picture 14" descr="Amazon.com: Windows Vista Home Premium SP2 32-bit English 1 Pack DSP OEI  DVD: Softw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443" y="2098146"/>
            <a:ext cx="4738157" cy="473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12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25</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0" y="3858761"/>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3136652" y="1237295"/>
            <a:ext cx="2762808" cy="461665"/>
          </a:xfrm>
          <a:prstGeom prst="rect">
            <a:avLst/>
          </a:prstGeom>
        </p:spPr>
        <p:txBody>
          <a:bodyPr wrap="none">
            <a:spAutoFit/>
          </a:bodyPr>
          <a:lstStyle/>
          <a:p>
            <a:r>
              <a:rPr lang="es-CO" sz="2400" b="1" dirty="0">
                <a:effectLst>
                  <a:outerShdw blurRad="38100" dist="38100" dir="2700000" algn="tl">
                    <a:srgbClr val="000000">
                      <a:alpha val="43137"/>
                    </a:srgbClr>
                  </a:outerShdw>
                </a:effectLst>
                <a:latin typeface="Tofino"/>
              </a:rPr>
              <a:t>Windows 7 (2009)</a:t>
            </a:r>
            <a:endParaRPr lang="es-CO" sz="2400" b="1" i="0" dirty="0">
              <a:effectLst>
                <a:outerShdw blurRad="38100" dist="38100" dir="2700000" algn="tl">
                  <a:srgbClr val="000000">
                    <a:alpha val="43137"/>
                  </a:srgbClr>
                </a:outerShdw>
              </a:effectLst>
              <a:latin typeface="Tofino"/>
            </a:endParaRPr>
          </a:p>
        </p:txBody>
      </p:sp>
      <p:pic>
        <p:nvPicPr>
          <p:cNvPr id="16388" name="Picture 4" descr="Windows7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104" y="590987"/>
            <a:ext cx="2130425" cy="148182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56169" y="2392521"/>
            <a:ext cx="6096000" cy="1323439"/>
          </a:xfrm>
          <a:prstGeom prst="rect">
            <a:avLst/>
          </a:prstGeom>
        </p:spPr>
        <p:txBody>
          <a:bodyPr>
            <a:spAutoFit/>
          </a:bodyPr>
          <a:lstStyle/>
          <a:p>
            <a:pPr algn="just"/>
            <a:r>
              <a:rPr lang="es-CO" sz="2000" b="1" dirty="0">
                <a:latin typeface="Open Sans"/>
              </a:rPr>
              <a:t>Salió al mercado el 22 de octubre de 2009</a:t>
            </a:r>
            <a:r>
              <a:rPr lang="es-CO" sz="2000" dirty="0">
                <a:latin typeface="Open Sans"/>
              </a:rPr>
              <a:t> y </a:t>
            </a:r>
            <a:r>
              <a:rPr lang="es-CO" sz="2000" dirty="0" smtClean="0">
                <a:latin typeface="Open Sans"/>
              </a:rPr>
              <a:t>hasta hace bien poco ha sido la versión de Windows mas usada. </a:t>
            </a:r>
            <a:r>
              <a:rPr lang="es-CO" sz="2000" dirty="0">
                <a:latin typeface="Open Sans"/>
              </a:rPr>
              <a:t>Algunos de hechos lo ven cómo lo que en su día debió ser Windows Vista.</a:t>
            </a:r>
          </a:p>
        </p:txBody>
      </p:sp>
      <p:sp>
        <p:nvSpPr>
          <p:cNvPr id="5" name="Rectángulo 4"/>
          <p:cNvSpPr/>
          <p:nvPr/>
        </p:nvSpPr>
        <p:spPr>
          <a:xfrm>
            <a:off x="155575" y="4376666"/>
            <a:ext cx="6096000" cy="2246769"/>
          </a:xfrm>
          <a:prstGeom prst="rect">
            <a:avLst/>
          </a:prstGeom>
        </p:spPr>
        <p:txBody>
          <a:bodyPr>
            <a:spAutoFit/>
          </a:bodyPr>
          <a:lstStyle/>
          <a:p>
            <a:pPr algn="just"/>
            <a:r>
              <a:rPr lang="es-CO" sz="2000" dirty="0" smtClean="0">
                <a:latin typeface="Open Sans"/>
              </a:rPr>
              <a:t>1. DirectX 11.</a:t>
            </a:r>
            <a:endParaRPr lang="es-CO" sz="2000" dirty="0">
              <a:latin typeface="Open Sans"/>
            </a:endParaRPr>
          </a:p>
          <a:p>
            <a:pPr algn="just"/>
            <a:r>
              <a:rPr lang="es-CO" sz="2000" dirty="0" smtClean="0">
                <a:latin typeface="Open Sans"/>
              </a:rPr>
              <a:t>2. Windows Touch.</a:t>
            </a:r>
            <a:endParaRPr lang="es-CO" sz="2000" dirty="0">
              <a:latin typeface="Open Sans"/>
            </a:endParaRPr>
          </a:p>
          <a:p>
            <a:pPr algn="just"/>
            <a:r>
              <a:rPr lang="es-CO" sz="2000" dirty="0" smtClean="0">
                <a:latin typeface="Open Sans"/>
              </a:rPr>
              <a:t>3. Jump lists.</a:t>
            </a:r>
            <a:endParaRPr lang="es-CO" sz="2000" dirty="0">
              <a:latin typeface="Open Sans"/>
            </a:endParaRPr>
          </a:p>
          <a:p>
            <a:pPr algn="just"/>
            <a:r>
              <a:rPr lang="es-CO" sz="2000" dirty="0" smtClean="0">
                <a:latin typeface="Open Sans"/>
              </a:rPr>
              <a:t>4. Redes </a:t>
            </a:r>
            <a:r>
              <a:rPr lang="es-CO" sz="2000" dirty="0">
                <a:latin typeface="Open Sans"/>
              </a:rPr>
              <a:t>inalámbricas </a:t>
            </a:r>
            <a:r>
              <a:rPr lang="es-CO" sz="2000" dirty="0" smtClean="0">
                <a:latin typeface="Open Sans"/>
              </a:rPr>
              <a:t>disponibles.</a:t>
            </a:r>
            <a:endParaRPr lang="es-CO" sz="2000" dirty="0">
              <a:latin typeface="Open Sans"/>
            </a:endParaRPr>
          </a:p>
          <a:p>
            <a:pPr algn="just"/>
            <a:r>
              <a:rPr lang="es-CO" sz="2000" dirty="0" smtClean="0">
                <a:latin typeface="Open Sans"/>
              </a:rPr>
              <a:t>5. Aero Peek.</a:t>
            </a:r>
            <a:endParaRPr lang="es-CO" sz="2000" dirty="0">
              <a:latin typeface="Open Sans"/>
            </a:endParaRPr>
          </a:p>
          <a:p>
            <a:pPr algn="just"/>
            <a:r>
              <a:rPr lang="es-CO" sz="2000" dirty="0" smtClean="0">
                <a:latin typeface="Open Sans"/>
              </a:rPr>
              <a:t>6. Modo XP.</a:t>
            </a:r>
            <a:endParaRPr lang="es-CO" sz="2000" dirty="0">
              <a:latin typeface="Open Sans"/>
            </a:endParaRPr>
          </a:p>
          <a:p>
            <a:pPr algn="just"/>
            <a:r>
              <a:rPr lang="es-CO" sz="2000" dirty="0" smtClean="0">
                <a:latin typeface="Open Sans"/>
              </a:rPr>
              <a:t>7. Grupo Hogar.</a:t>
            </a:r>
            <a:endParaRPr lang="es-CO" sz="2000" dirty="0">
              <a:latin typeface="Open Sans"/>
            </a:endParaRPr>
          </a:p>
        </p:txBody>
      </p:sp>
      <p:sp>
        <p:nvSpPr>
          <p:cNvPr id="7" name="Rectángulo 6"/>
          <p:cNvSpPr/>
          <p:nvPr/>
        </p:nvSpPr>
        <p:spPr>
          <a:xfrm>
            <a:off x="6193583" y="1666255"/>
            <a:ext cx="6096000" cy="4647426"/>
          </a:xfrm>
          <a:prstGeom prst="rect">
            <a:avLst/>
          </a:prstGeom>
        </p:spPr>
        <p:txBody>
          <a:bodyPr>
            <a:spAutoFit/>
          </a:bodyPr>
          <a:lstStyle/>
          <a:p>
            <a:pPr algn="just"/>
            <a:r>
              <a:rPr lang="es-CO" sz="2000" dirty="0" smtClean="0">
                <a:latin typeface="Open Sans"/>
              </a:rPr>
              <a:t>8. Biblioteca de Windows</a:t>
            </a:r>
          </a:p>
          <a:p>
            <a:pPr algn="just"/>
            <a:r>
              <a:rPr lang="es-CO" sz="2000" dirty="0" smtClean="0">
                <a:latin typeface="Open Sans"/>
              </a:rPr>
              <a:t>9. Mejor rendimiento al apagar, encender y suspender</a:t>
            </a:r>
          </a:p>
          <a:p>
            <a:pPr algn="just"/>
            <a:r>
              <a:rPr lang="es-CO" sz="2000" dirty="0" smtClean="0">
                <a:latin typeface="Open Sans"/>
              </a:rPr>
              <a:t>10. Reproductor </a:t>
            </a:r>
            <a:r>
              <a:rPr lang="es-CO" sz="2000" dirty="0">
                <a:latin typeface="Open Sans"/>
              </a:rPr>
              <a:t>de Windows Media, permite "reproducir en" otro equipo del grupo del hogar</a:t>
            </a:r>
          </a:p>
          <a:p>
            <a:pPr algn="just"/>
            <a:r>
              <a:rPr lang="es-CO" sz="2000" dirty="0" smtClean="0">
                <a:latin typeface="Open Sans"/>
              </a:rPr>
              <a:t>11. Remote </a:t>
            </a:r>
            <a:r>
              <a:rPr lang="es-CO" sz="2000" dirty="0">
                <a:latin typeface="Open Sans"/>
              </a:rPr>
              <a:t>Media Streaming</a:t>
            </a:r>
          </a:p>
          <a:p>
            <a:pPr algn="just"/>
            <a:r>
              <a:rPr lang="es-CO" sz="2000" dirty="0" smtClean="0">
                <a:latin typeface="Open Sans"/>
              </a:rPr>
              <a:t>12. Gadgets </a:t>
            </a:r>
            <a:r>
              <a:rPr lang="es-CO" sz="2000" dirty="0">
                <a:latin typeface="Open Sans"/>
              </a:rPr>
              <a:t>mejorados</a:t>
            </a:r>
          </a:p>
          <a:p>
            <a:pPr algn="just"/>
            <a:r>
              <a:rPr lang="es-CO" sz="2000" dirty="0" smtClean="0">
                <a:latin typeface="Open Sans"/>
              </a:rPr>
              <a:t>13. Mejora </a:t>
            </a:r>
            <a:r>
              <a:rPr lang="es-CO" sz="2000" dirty="0">
                <a:latin typeface="Open Sans"/>
              </a:rPr>
              <a:t>de la barra de tareas</a:t>
            </a:r>
          </a:p>
          <a:p>
            <a:pPr algn="just"/>
            <a:r>
              <a:rPr lang="es-CO" sz="2000" dirty="0" smtClean="0">
                <a:latin typeface="Open Sans"/>
              </a:rPr>
              <a:t>14. Mejora </a:t>
            </a:r>
            <a:r>
              <a:rPr lang="es-CO" sz="2000" dirty="0">
                <a:latin typeface="Open Sans"/>
              </a:rPr>
              <a:t>de programas incluidos en Windows (Paint, WordPad, etc.)</a:t>
            </a:r>
          </a:p>
          <a:p>
            <a:pPr algn="just"/>
            <a:r>
              <a:rPr lang="es-CO" sz="2000" dirty="0" smtClean="0">
                <a:latin typeface="Open Sans"/>
              </a:rPr>
              <a:t>15. Mejora </a:t>
            </a:r>
            <a:r>
              <a:rPr lang="es-CO" sz="2000" dirty="0">
                <a:latin typeface="Open Sans"/>
              </a:rPr>
              <a:t>del buscador</a:t>
            </a:r>
          </a:p>
          <a:p>
            <a:pPr algn="just"/>
            <a:r>
              <a:rPr lang="es-CO" sz="2000" dirty="0" smtClean="0">
                <a:latin typeface="Open Sans"/>
              </a:rPr>
              <a:t>16. Mejora </a:t>
            </a:r>
            <a:r>
              <a:rPr lang="es-CO" sz="2000" dirty="0">
                <a:latin typeface="Open Sans"/>
              </a:rPr>
              <a:t>de Windows Defender y BitLocker</a:t>
            </a:r>
          </a:p>
          <a:p>
            <a:pPr algn="just"/>
            <a:r>
              <a:rPr lang="es-CO" sz="2000" dirty="0" smtClean="0">
                <a:latin typeface="Open Sans"/>
              </a:rPr>
              <a:t>17. Mejora </a:t>
            </a:r>
            <a:r>
              <a:rPr lang="es-CO" sz="2000" dirty="0">
                <a:latin typeface="Open Sans"/>
              </a:rPr>
              <a:t>de Windows Media Center</a:t>
            </a:r>
          </a:p>
          <a:p>
            <a:r>
              <a:rPr lang="es-CO" dirty="0"/>
              <a:t/>
            </a:r>
            <a:br>
              <a:rPr lang="es-CO" dirty="0"/>
            </a:br>
            <a:endParaRPr lang="es-CO" dirty="0"/>
          </a:p>
        </p:txBody>
      </p:sp>
    </p:spTree>
    <p:extLst>
      <p:ext uri="{BB962C8B-B14F-4D97-AF65-F5344CB8AC3E}">
        <p14:creationId xmlns:p14="http://schemas.microsoft.com/office/powerpoint/2010/main" val="2496539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26</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155575" y="1521936"/>
            <a:ext cx="6096000" cy="1477328"/>
          </a:xfrm>
          <a:prstGeom prst="rect">
            <a:avLst/>
          </a:prstGeom>
        </p:spPr>
        <p:txBody>
          <a:bodyPr>
            <a:spAutoFit/>
          </a:bodyPr>
          <a:lstStyle/>
          <a:p>
            <a:pPr algn="just"/>
            <a:r>
              <a:rPr lang="es-CO" b="1" dirty="0">
                <a:latin typeface="Open Sans"/>
              </a:rPr>
              <a:t>Versiones:</a:t>
            </a:r>
            <a:endParaRPr lang="es-CO" dirty="0">
              <a:latin typeface="Open Sans"/>
            </a:endParaRPr>
          </a:p>
          <a:p>
            <a:pPr algn="just">
              <a:buFont typeface="Arial" panose="020B0604020202020204" pitchFamily="34" charset="0"/>
              <a:buChar char="•"/>
            </a:pPr>
            <a:r>
              <a:rPr lang="es-CO" dirty="0">
                <a:latin typeface="Open Sans"/>
              </a:rPr>
              <a:t>Windows 7 Ultimate</a:t>
            </a:r>
          </a:p>
          <a:p>
            <a:pPr algn="just">
              <a:buFont typeface="Arial" panose="020B0604020202020204" pitchFamily="34" charset="0"/>
              <a:buChar char="•"/>
            </a:pPr>
            <a:r>
              <a:rPr lang="es-CO" dirty="0">
                <a:latin typeface="Open Sans"/>
              </a:rPr>
              <a:t>Windows 7 Professional</a:t>
            </a:r>
          </a:p>
          <a:p>
            <a:pPr algn="just">
              <a:buFont typeface="Arial" panose="020B0604020202020204" pitchFamily="34" charset="0"/>
              <a:buChar char="•"/>
            </a:pPr>
            <a:r>
              <a:rPr lang="es-CO" dirty="0">
                <a:latin typeface="Open Sans"/>
              </a:rPr>
              <a:t>Windows 7 Home</a:t>
            </a:r>
          </a:p>
          <a:p>
            <a:pPr algn="just">
              <a:buFont typeface="Arial" panose="020B0604020202020204" pitchFamily="34" charset="0"/>
              <a:buChar char="•"/>
            </a:pPr>
            <a:r>
              <a:rPr lang="es-CO" dirty="0">
                <a:latin typeface="Open Sans"/>
              </a:rPr>
              <a:t>Windows 7 Starter</a:t>
            </a:r>
          </a:p>
        </p:txBody>
      </p:sp>
      <p:sp>
        <p:nvSpPr>
          <p:cNvPr id="9" name="Rectángulo 8"/>
          <p:cNvSpPr/>
          <p:nvPr/>
        </p:nvSpPr>
        <p:spPr>
          <a:xfrm>
            <a:off x="7471653" y="1521936"/>
            <a:ext cx="3785523"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Windows 7 </a:t>
            </a:r>
            <a:r>
              <a:rPr lang="es-CO" sz="2400" b="1" dirty="0" err="1" smtClean="0">
                <a:effectLst>
                  <a:outerShdw blurRad="38100" dist="38100" dir="2700000" algn="tl">
                    <a:srgbClr val="000000">
                      <a:alpha val="43137"/>
                    </a:srgbClr>
                  </a:outerShdw>
                </a:effectLst>
                <a:latin typeface="Tofino"/>
              </a:rPr>
              <a:t>professional</a:t>
            </a:r>
            <a:r>
              <a:rPr lang="es-CO" sz="2400" b="1" dirty="0" smtClean="0">
                <a:effectLst>
                  <a:outerShdw blurRad="38100" dist="38100" dir="2700000" algn="tl">
                    <a:srgbClr val="000000">
                      <a:alpha val="43137"/>
                    </a:srgbClr>
                  </a:outerShdw>
                </a:effectLst>
                <a:latin typeface="Tofino"/>
              </a:rPr>
              <a:t> </a:t>
            </a:r>
            <a:endParaRPr lang="es-CO" sz="2400" b="1" dirty="0">
              <a:effectLst>
                <a:outerShdw blurRad="38100" dist="38100" dir="2700000" algn="tl">
                  <a:srgbClr val="000000">
                    <a:alpha val="43137"/>
                  </a:srgbClr>
                </a:outerShdw>
              </a:effectLst>
              <a:latin typeface="Tofino"/>
            </a:endParaRPr>
          </a:p>
        </p:txBody>
      </p:sp>
      <p:sp>
        <p:nvSpPr>
          <p:cNvPr id="10" name="Rectángulo 9"/>
          <p:cNvSpPr/>
          <p:nvPr/>
        </p:nvSpPr>
        <p:spPr>
          <a:xfrm>
            <a:off x="982861" y="2999264"/>
            <a:ext cx="3221266"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Windows 7 </a:t>
            </a:r>
            <a:r>
              <a:rPr lang="es-CO" sz="2400" b="1" dirty="0" err="1" smtClean="0">
                <a:effectLst>
                  <a:outerShdw blurRad="38100" dist="38100" dir="2700000" algn="tl">
                    <a:srgbClr val="000000">
                      <a:alpha val="43137"/>
                    </a:srgbClr>
                  </a:outerShdw>
                </a:effectLst>
                <a:latin typeface="Tofino"/>
              </a:rPr>
              <a:t>ultimate</a:t>
            </a:r>
            <a:r>
              <a:rPr lang="es-CO" sz="2400" b="1" dirty="0" smtClean="0">
                <a:effectLst>
                  <a:outerShdw blurRad="38100" dist="38100" dir="2700000" algn="tl">
                    <a:srgbClr val="000000">
                      <a:alpha val="43137"/>
                    </a:srgbClr>
                  </a:outerShdw>
                </a:effectLst>
                <a:latin typeface="Tofino"/>
              </a:rPr>
              <a:t>  </a:t>
            </a:r>
            <a:endParaRPr lang="es-CO" sz="2400" b="1" dirty="0">
              <a:effectLst>
                <a:outerShdw blurRad="38100" dist="38100" dir="2700000" algn="tl">
                  <a:srgbClr val="000000">
                    <a:alpha val="43137"/>
                  </a:srgbClr>
                </a:outerShdw>
              </a:effectLst>
              <a:latin typeface="Tofino"/>
            </a:endParaRPr>
          </a:p>
        </p:txBody>
      </p:sp>
      <p:pic>
        <p:nvPicPr>
          <p:cNvPr id="1026" name="Picture 2" descr="Windows 7 Ultimate (ISO) 32bits, 64bits en español boote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499635"/>
            <a:ext cx="5801721" cy="32489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7 Professional - Technical Support PC Ces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8" y="2853028"/>
            <a:ext cx="6058252" cy="340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622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27</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7714592" y="1484050"/>
            <a:ext cx="2796471"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Windows 7 </a:t>
            </a:r>
            <a:r>
              <a:rPr lang="es-CO" sz="2400" b="1" dirty="0" err="1" smtClean="0">
                <a:effectLst>
                  <a:outerShdw blurRad="38100" dist="38100" dir="2700000" algn="tl">
                    <a:srgbClr val="000000">
                      <a:alpha val="43137"/>
                    </a:srgbClr>
                  </a:outerShdw>
                </a:effectLst>
                <a:latin typeface="Tofino"/>
              </a:rPr>
              <a:t>stater</a:t>
            </a:r>
            <a:r>
              <a:rPr lang="es-CO" sz="2400" b="1" dirty="0" smtClean="0">
                <a:effectLst>
                  <a:outerShdw blurRad="38100" dist="38100" dir="2700000" algn="tl">
                    <a:srgbClr val="000000">
                      <a:alpha val="43137"/>
                    </a:srgbClr>
                  </a:outerShdw>
                </a:effectLst>
                <a:latin typeface="Tofino"/>
              </a:rPr>
              <a:t> </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1415697" y="1484049"/>
            <a:ext cx="2897460"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Windows 7 Home  </a:t>
            </a:r>
            <a:endParaRPr lang="es-CO" sz="2400" b="1" dirty="0">
              <a:effectLst>
                <a:outerShdw blurRad="38100" dist="38100" dir="2700000" algn="tl">
                  <a:srgbClr val="000000">
                    <a:alpha val="43137"/>
                  </a:srgbClr>
                </a:outerShdw>
              </a:effectLst>
              <a:latin typeface="Tofino"/>
            </a:endParaRPr>
          </a:p>
        </p:txBody>
      </p:sp>
      <p:pic>
        <p:nvPicPr>
          <p:cNvPr id="2050" name="Picture 2" descr="How to get Windows 7 home premium for FREE!! 100% WORKING!!!!! (2016)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67270"/>
            <a:ext cx="6027313" cy="33903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ivar Windows 7 Starter [Cualquier Version]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512" y="2950859"/>
            <a:ext cx="6056488" cy="340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921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28</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24717" y="4431619"/>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3174870" y="1261685"/>
            <a:ext cx="2762808" cy="461665"/>
          </a:xfrm>
          <a:prstGeom prst="rect">
            <a:avLst/>
          </a:prstGeom>
        </p:spPr>
        <p:txBody>
          <a:bodyPr wrap="none">
            <a:spAutoFit/>
          </a:bodyPr>
          <a:lstStyle/>
          <a:p>
            <a:r>
              <a:rPr lang="es-CO" sz="2400" b="1" dirty="0">
                <a:effectLst>
                  <a:outerShdw blurRad="38100" dist="38100" dir="2700000" algn="tl">
                    <a:srgbClr val="000000">
                      <a:alpha val="43137"/>
                    </a:srgbClr>
                  </a:outerShdw>
                </a:effectLst>
                <a:latin typeface="Tofino"/>
              </a:rPr>
              <a:t>Windows 8 (2012)</a:t>
            </a:r>
            <a:endParaRPr lang="es-CO" sz="2400" b="1" i="0" dirty="0">
              <a:effectLst>
                <a:outerShdw blurRad="38100" dist="38100" dir="2700000" algn="tl">
                  <a:srgbClr val="000000">
                    <a:alpha val="43137"/>
                  </a:srgbClr>
                </a:outerShdw>
              </a:effectLst>
              <a:latin typeface="Tofino"/>
            </a:endParaRPr>
          </a:p>
        </p:txBody>
      </p:sp>
      <p:pic>
        <p:nvPicPr>
          <p:cNvPr id="14338" name="Picture 2" descr="Windows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71" y="735427"/>
            <a:ext cx="2113492" cy="119294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4717" y="2491010"/>
            <a:ext cx="6096000" cy="1631216"/>
          </a:xfrm>
          <a:prstGeom prst="rect">
            <a:avLst/>
          </a:prstGeom>
        </p:spPr>
        <p:txBody>
          <a:bodyPr>
            <a:spAutoFit/>
          </a:bodyPr>
          <a:lstStyle/>
          <a:p>
            <a:pPr algn="just"/>
            <a:r>
              <a:rPr lang="es-CO" sz="2000" dirty="0">
                <a:latin typeface="Open Sans"/>
              </a:rPr>
              <a:t>Nos acercamos al final. </a:t>
            </a:r>
            <a:r>
              <a:rPr lang="es-CO" sz="2000" b="1" dirty="0">
                <a:latin typeface="Open Sans"/>
              </a:rPr>
              <a:t>El 25 de octubre de 2012 llegó Windows 8</a:t>
            </a:r>
            <a:r>
              <a:rPr lang="es-CO" sz="2000" dirty="0">
                <a:latin typeface="Open Sans"/>
              </a:rPr>
              <a:t> y lo hizo envuelto en la polémica. ¿El motivo? No tenía botón de Inicio en una interfaz que había sido complemente renovada al adoptar el diseño Metro.</a:t>
            </a:r>
          </a:p>
        </p:txBody>
      </p:sp>
      <p:sp>
        <p:nvSpPr>
          <p:cNvPr id="7" name="Rectángulo 6"/>
          <p:cNvSpPr/>
          <p:nvPr/>
        </p:nvSpPr>
        <p:spPr>
          <a:xfrm>
            <a:off x="148706" y="5019649"/>
            <a:ext cx="5695150" cy="1631216"/>
          </a:xfrm>
          <a:prstGeom prst="rect">
            <a:avLst/>
          </a:prstGeom>
        </p:spPr>
        <p:txBody>
          <a:bodyPr wrap="square">
            <a:spAutoFit/>
          </a:bodyPr>
          <a:lstStyle/>
          <a:p>
            <a:pPr algn="just"/>
            <a:r>
              <a:rPr lang="es-CO" sz="2000" dirty="0">
                <a:latin typeface="Open Sans"/>
              </a:rPr>
              <a:t>1. Interfaz de </a:t>
            </a:r>
            <a:r>
              <a:rPr lang="es-CO" sz="2000" dirty="0" smtClean="0">
                <a:latin typeface="Open Sans"/>
              </a:rPr>
              <a:t>Usuario</a:t>
            </a:r>
          </a:p>
          <a:p>
            <a:pPr algn="just"/>
            <a:r>
              <a:rPr lang="es-CO" sz="2000" dirty="0" smtClean="0">
                <a:latin typeface="Open Sans"/>
              </a:rPr>
              <a:t>2.Compatible </a:t>
            </a:r>
            <a:r>
              <a:rPr lang="es-CO" sz="2000" dirty="0">
                <a:latin typeface="Open Sans"/>
              </a:rPr>
              <a:t>tanto para computadoras como para dispositivos </a:t>
            </a:r>
            <a:r>
              <a:rPr lang="es-CO" sz="2000" dirty="0" smtClean="0">
                <a:latin typeface="Open Sans"/>
              </a:rPr>
              <a:t>móviles.</a:t>
            </a:r>
          </a:p>
          <a:p>
            <a:pPr algn="just"/>
            <a:r>
              <a:rPr lang="es-CO" sz="2000" dirty="0" smtClean="0">
                <a:latin typeface="Open Sans"/>
              </a:rPr>
              <a:t>3.Windows </a:t>
            </a:r>
            <a:r>
              <a:rPr lang="es-CO" sz="2000" dirty="0">
                <a:latin typeface="Open Sans"/>
              </a:rPr>
              <a:t>To </a:t>
            </a:r>
            <a:r>
              <a:rPr lang="es-CO" sz="2000" dirty="0" smtClean="0">
                <a:latin typeface="Open Sans"/>
              </a:rPr>
              <a:t>Go.</a:t>
            </a:r>
          </a:p>
          <a:p>
            <a:pPr algn="just"/>
            <a:r>
              <a:rPr lang="es-CO" sz="2000" dirty="0" smtClean="0">
                <a:latin typeface="Open Sans"/>
              </a:rPr>
              <a:t>4. Windows </a:t>
            </a:r>
            <a:r>
              <a:rPr lang="es-CO" sz="2000" dirty="0">
                <a:latin typeface="Open Sans"/>
              </a:rPr>
              <a:t>App </a:t>
            </a:r>
            <a:r>
              <a:rPr lang="es-CO" sz="2000" dirty="0" smtClean="0">
                <a:latin typeface="Open Sans"/>
              </a:rPr>
              <a:t>Store.</a:t>
            </a:r>
            <a:endParaRPr lang="es-CO" sz="2000" dirty="0">
              <a:latin typeface="Open Sans"/>
            </a:endParaRPr>
          </a:p>
        </p:txBody>
      </p:sp>
      <p:sp>
        <p:nvSpPr>
          <p:cNvPr id="9" name="Rectángulo 8"/>
          <p:cNvSpPr/>
          <p:nvPr/>
        </p:nvSpPr>
        <p:spPr>
          <a:xfrm>
            <a:off x="6434463" y="1331901"/>
            <a:ext cx="5114806" cy="1938992"/>
          </a:xfrm>
          <a:prstGeom prst="rect">
            <a:avLst/>
          </a:prstGeom>
        </p:spPr>
        <p:txBody>
          <a:bodyPr wrap="square">
            <a:spAutoFit/>
          </a:bodyPr>
          <a:lstStyle/>
          <a:p>
            <a:pPr algn="just"/>
            <a:r>
              <a:rPr lang="es-CO" sz="2000" dirty="0">
                <a:latin typeface="Open Sans"/>
              </a:rPr>
              <a:t>5 </a:t>
            </a:r>
            <a:r>
              <a:rPr lang="es-CO" sz="2000" dirty="0" smtClean="0">
                <a:latin typeface="Open Sans"/>
              </a:rPr>
              <a:t>. </a:t>
            </a:r>
            <a:r>
              <a:rPr lang="es-CO" sz="2000" dirty="0">
                <a:latin typeface="Open Sans"/>
              </a:rPr>
              <a:t>Windows </a:t>
            </a:r>
            <a:r>
              <a:rPr lang="es-CO" sz="2000" dirty="0" smtClean="0">
                <a:latin typeface="Open Sans"/>
              </a:rPr>
              <a:t>Defender.</a:t>
            </a:r>
          </a:p>
          <a:p>
            <a:pPr algn="just"/>
            <a:r>
              <a:rPr lang="es-CO" sz="2000" dirty="0" smtClean="0">
                <a:latin typeface="Open Sans"/>
              </a:rPr>
              <a:t>6. Internet </a:t>
            </a:r>
            <a:r>
              <a:rPr lang="es-CO" sz="2000" dirty="0">
                <a:latin typeface="Open Sans"/>
              </a:rPr>
              <a:t>Explorer </a:t>
            </a:r>
            <a:r>
              <a:rPr lang="es-CO" sz="2000" dirty="0" smtClean="0">
                <a:latin typeface="Open Sans"/>
              </a:rPr>
              <a:t>10.</a:t>
            </a:r>
          </a:p>
          <a:p>
            <a:pPr algn="just"/>
            <a:r>
              <a:rPr lang="pt-BR" sz="2000" dirty="0" smtClean="0">
                <a:latin typeface="Open Sans"/>
              </a:rPr>
              <a:t>7.  </a:t>
            </a:r>
            <a:r>
              <a:rPr lang="pt-BR" sz="2000" dirty="0">
                <a:latin typeface="Open Sans"/>
              </a:rPr>
              <a:t>Explorador de Windows </a:t>
            </a:r>
            <a:r>
              <a:rPr lang="pt-BR" sz="2000" dirty="0" smtClean="0">
                <a:latin typeface="Open Sans"/>
              </a:rPr>
              <a:t>8.</a:t>
            </a:r>
          </a:p>
          <a:p>
            <a:pPr algn="just"/>
            <a:r>
              <a:rPr lang="es-CO" sz="2000" dirty="0" smtClean="0">
                <a:latin typeface="Open Sans"/>
              </a:rPr>
              <a:t>8.  </a:t>
            </a:r>
            <a:r>
              <a:rPr lang="es-CO" sz="2000" dirty="0">
                <a:latin typeface="Open Sans"/>
              </a:rPr>
              <a:t>El Administrador de </a:t>
            </a:r>
            <a:r>
              <a:rPr lang="es-CO" sz="2000" dirty="0" smtClean="0">
                <a:latin typeface="Open Sans"/>
              </a:rPr>
              <a:t>tareas.</a:t>
            </a:r>
          </a:p>
          <a:p>
            <a:pPr algn="just"/>
            <a:r>
              <a:rPr lang="es-CO" sz="2000" dirty="0" smtClean="0">
                <a:latin typeface="Open Sans"/>
              </a:rPr>
              <a:t>9. Multitarea </a:t>
            </a:r>
            <a:r>
              <a:rPr lang="es-CO" sz="2000" dirty="0">
                <a:latin typeface="Open Sans"/>
              </a:rPr>
              <a:t>y redes </a:t>
            </a:r>
            <a:r>
              <a:rPr lang="es-CO" sz="2000" dirty="0" smtClean="0">
                <a:latin typeface="Open Sans"/>
              </a:rPr>
              <a:t>sociales.</a:t>
            </a:r>
          </a:p>
          <a:p>
            <a:pPr algn="just"/>
            <a:r>
              <a:rPr lang="es-CO" sz="2000" dirty="0" smtClean="0">
                <a:latin typeface="Open Sans"/>
              </a:rPr>
              <a:t>10.  </a:t>
            </a:r>
            <a:r>
              <a:rPr lang="es-CO" sz="2000" dirty="0">
                <a:latin typeface="Open Sans"/>
              </a:rPr>
              <a:t>Almacenamiento en la </a:t>
            </a:r>
            <a:r>
              <a:rPr lang="es-CO" sz="2000" dirty="0" smtClean="0">
                <a:latin typeface="Open Sans"/>
              </a:rPr>
              <a:t>nube.</a:t>
            </a:r>
            <a:endParaRPr lang="es-CO" sz="2000" dirty="0">
              <a:latin typeface="Open Sans"/>
            </a:endParaRPr>
          </a:p>
        </p:txBody>
      </p:sp>
      <p:pic>
        <p:nvPicPr>
          <p:cNvPr id="2050" name="Picture 2" descr="Microsoft acaba con el soporte Windows 8, aunque manteniendo Windows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026" y="3533386"/>
            <a:ext cx="5645974" cy="318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25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a:spLocks noGrp="1"/>
          </p:cNvSpPr>
          <p:nvPr>
            <p:ph type="sldNum" sz="quarter" idx="12"/>
          </p:nvPr>
        </p:nvSpPr>
        <p:spPr/>
        <p:txBody>
          <a:bodyPr/>
          <a:lstStyle/>
          <a:p>
            <a:pPr rtl="0"/>
            <a:fld id="{8C2E478F-E849-4A8C-AF1F-CBCC78A7CBFA}" type="slidenum">
              <a:rPr lang="es-ES" noProof="0" smtClean="0"/>
              <a:t>29</a:t>
            </a:fld>
            <a:endParaRPr lang="es-ES" noProof="0" dirty="0"/>
          </a:p>
        </p:txBody>
      </p:sp>
      <p:sp>
        <p:nvSpPr>
          <p:cNvPr id="8" name="Rectángulo 7"/>
          <p:cNvSpPr/>
          <p:nvPr/>
        </p:nvSpPr>
        <p:spPr>
          <a:xfrm>
            <a:off x="7782174" y="1484050"/>
            <a:ext cx="2661306"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Panel de control </a:t>
            </a:r>
            <a:endParaRPr lang="es-CO" sz="2400" b="1" dirty="0">
              <a:effectLst>
                <a:outerShdw blurRad="38100" dist="38100" dir="2700000" algn="tl">
                  <a:srgbClr val="000000">
                    <a:alpha val="43137"/>
                  </a:srgbClr>
                </a:outerShdw>
              </a:effectLst>
              <a:latin typeface="Tofino"/>
            </a:endParaRPr>
          </a:p>
        </p:txBody>
      </p:sp>
      <p:sp>
        <p:nvSpPr>
          <p:cNvPr id="9" name="Rectángulo 8"/>
          <p:cNvSpPr/>
          <p:nvPr/>
        </p:nvSpPr>
        <p:spPr>
          <a:xfrm>
            <a:off x="2362727" y="1484049"/>
            <a:ext cx="1071127"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inicio </a:t>
            </a:r>
            <a:endParaRPr lang="es-CO" sz="2400" b="1" dirty="0">
              <a:effectLst>
                <a:outerShdw blurRad="38100" dist="38100" dir="2700000" algn="tl">
                  <a:srgbClr val="000000">
                    <a:alpha val="43137"/>
                  </a:srgbClr>
                </a:outerShdw>
              </a:effectLst>
              <a:latin typeface="Tofino"/>
            </a:endParaRPr>
          </a:p>
        </p:txBody>
      </p:sp>
      <p:pic>
        <p:nvPicPr>
          <p:cNvPr id="1026" name="Picture 2" descr="Haciendo balance de Windows 8: el nuevo Windows Vista de Microso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1056"/>
            <a:ext cx="5962918" cy="33524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rol Panel Icons - Change or Restore in Windows 8 | Windows 8 Help Foru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714" y="2624185"/>
            <a:ext cx="5932286" cy="324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34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0" y="3736671"/>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3" name="Picture 2" descr="Windows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59" y="719429"/>
            <a:ext cx="2064516" cy="12249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23"/>
          <p:cNvSpPr/>
          <p:nvPr/>
        </p:nvSpPr>
        <p:spPr>
          <a:xfrm>
            <a:off x="3136651" y="1298044"/>
            <a:ext cx="2762809" cy="1292662"/>
          </a:xfrm>
          <a:prstGeom prst="rect">
            <a:avLst/>
          </a:prstGeom>
          <a:noFill/>
        </p:spPr>
        <p:txBody>
          <a:bodyPr wrap="none" lIns="91440" tIns="45720" rIns="91440" bIns="45720">
            <a:spAutoFit/>
          </a:bodyPr>
          <a:lstStyle/>
          <a:p>
            <a:pPr algn="ctr"/>
            <a:r>
              <a:rPr lang="es-CO" sz="2400" b="1" dirty="0">
                <a:effectLst>
                  <a:outerShdw blurRad="38100" dist="38100" dir="2700000" algn="tl">
                    <a:srgbClr val="000000">
                      <a:alpha val="43137"/>
                    </a:srgbClr>
                  </a:outerShdw>
                </a:effectLst>
                <a:latin typeface="Tofino"/>
              </a:rPr>
              <a:t>Windows 1 (1985)</a:t>
            </a: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25" name="Rectángulo 24"/>
          <p:cNvSpPr/>
          <p:nvPr/>
        </p:nvSpPr>
        <p:spPr>
          <a:xfrm>
            <a:off x="159946" y="2311163"/>
            <a:ext cx="5672667" cy="1323439"/>
          </a:xfrm>
          <a:prstGeom prst="rect">
            <a:avLst/>
          </a:prstGeom>
          <a:noFill/>
        </p:spPr>
        <p:txBody>
          <a:bodyPr wrap="square" lIns="91440" tIns="45720" rIns="91440" bIns="45720">
            <a:spAutoFit/>
          </a:bodyPr>
          <a:lstStyle/>
          <a:p>
            <a:pPr algn="just"/>
            <a:r>
              <a:rPr lang="es-CO" sz="2000" dirty="0">
                <a:latin typeface="Open Sans"/>
              </a:rPr>
              <a:t>Anunciado por Bill Gates en 1983, fue </a:t>
            </a:r>
            <a:r>
              <a:rPr lang="es-CO" sz="2000" b="1" dirty="0">
                <a:latin typeface="Open Sans"/>
              </a:rPr>
              <a:t>lanzado el 20 de noviembre de 1985</a:t>
            </a:r>
            <a:r>
              <a:rPr lang="es-CO" sz="2000" dirty="0">
                <a:latin typeface="Open Sans"/>
              </a:rPr>
              <a:t>. Un sistema </a:t>
            </a:r>
            <a:r>
              <a:rPr lang="es-CO" sz="2000" dirty="0" smtClean="0">
                <a:latin typeface="Open Sans"/>
              </a:rPr>
              <a:t>revolucionario </a:t>
            </a:r>
            <a:r>
              <a:rPr lang="es-CO" sz="2000" dirty="0">
                <a:latin typeface="Open Sans"/>
              </a:rPr>
              <a:t>gracias a su interfaz gráfica basada en ventanas (de ahí su nombre).</a:t>
            </a:r>
            <a:endParaRPr lang="es-ES" sz="2000" b="0" cap="none" spc="0" dirty="0">
              <a:ln w="0"/>
              <a:effectLst>
                <a:outerShdw blurRad="38100" dist="19050" dir="2700000" algn="tl" rotWithShape="0">
                  <a:schemeClr val="dk1">
                    <a:alpha val="40000"/>
                  </a:schemeClr>
                </a:outerShdw>
              </a:effectLst>
              <a:latin typeface="Open Sans"/>
            </a:endParaRPr>
          </a:p>
        </p:txBody>
      </p:sp>
      <p:sp>
        <p:nvSpPr>
          <p:cNvPr id="26" name="Rectángulo 25"/>
          <p:cNvSpPr/>
          <p:nvPr/>
        </p:nvSpPr>
        <p:spPr>
          <a:xfrm>
            <a:off x="-56169" y="4385453"/>
            <a:ext cx="6096000" cy="1938992"/>
          </a:xfrm>
          <a:prstGeom prst="rect">
            <a:avLst/>
          </a:prstGeom>
        </p:spPr>
        <p:txBody>
          <a:bodyPr>
            <a:spAutoFit/>
          </a:bodyPr>
          <a:lstStyle/>
          <a:p>
            <a:pPr algn="just">
              <a:buFont typeface="+mj-lt"/>
              <a:buAutoNum type="arabicPeriod"/>
            </a:pPr>
            <a:r>
              <a:rPr lang="es-CO" sz="2000" dirty="0">
                <a:solidFill>
                  <a:srgbClr val="000000"/>
                </a:solidFill>
                <a:latin typeface="Open Sans"/>
              </a:rPr>
              <a:t>Interfaz gráfica con menús desplegables, ventanas en cascada y soporte para mouse.</a:t>
            </a:r>
          </a:p>
          <a:p>
            <a:pPr algn="just">
              <a:buFont typeface="+mj-lt"/>
              <a:buAutoNum type="arabicPeriod"/>
            </a:pPr>
            <a:r>
              <a:rPr lang="es-CO" sz="2000" dirty="0">
                <a:solidFill>
                  <a:srgbClr val="000000"/>
                </a:solidFill>
                <a:latin typeface="Open Sans"/>
              </a:rPr>
              <a:t>Gráficos de pantalla e impresora independientes del dispositivo.</a:t>
            </a:r>
          </a:p>
          <a:p>
            <a:pPr algn="just">
              <a:buFont typeface="+mj-lt"/>
              <a:buAutoNum type="arabicPeriod"/>
            </a:pPr>
            <a:r>
              <a:rPr lang="es-CO" sz="2000" dirty="0">
                <a:solidFill>
                  <a:srgbClr val="000000"/>
                </a:solidFill>
                <a:latin typeface="Open Sans"/>
              </a:rPr>
              <a:t>Multitarea cooperativa entre las aplicaciones Windows.</a:t>
            </a:r>
            <a:endParaRPr lang="es-CO" sz="2000" b="0" i="0" dirty="0">
              <a:solidFill>
                <a:srgbClr val="000000"/>
              </a:solidFill>
              <a:effectLst/>
              <a:latin typeface="Open Sans"/>
            </a:endParaRPr>
          </a:p>
        </p:txBody>
      </p:sp>
      <p:pic>
        <p:nvPicPr>
          <p:cNvPr id="9220" name="Picture 4" descr="Windows 1.01 - Pantalla princip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683" y="1934330"/>
            <a:ext cx="5765534" cy="4066345"/>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p:cNvSpPr/>
          <p:nvPr/>
        </p:nvSpPr>
        <p:spPr>
          <a:xfrm>
            <a:off x="7511047" y="1287999"/>
            <a:ext cx="2730235" cy="1292662"/>
          </a:xfrm>
          <a:prstGeom prst="rect">
            <a:avLst/>
          </a:prstGeom>
          <a:noFill/>
        </p:spPr>
        <p:txBody>
          <a:bodyPr wrap="none" lIns="91440" tIns="45720" rIns="91440" bIns="45720">
            <a:spAutoFit/>
          </a:bodyPr>
          <a:lstStyle/>
          <a:p>
            <a:pPr algn="ctr"/>
            <a:r>
              <a:rPr lang="es-CO" sz="2400" b="1" dirty="0" smtClean="0">
                <a:effectLst>
                  <a:outerShdw blurRad="38100" dist="38100" dir="2700000" algn="tl">
                    <a:srgbClr val="000000">
                      <a:alpha val="43137"/>
                    </a:srgbClr>
                  </a:outerShdw>
                </a:effectLst>
                <a:latin typeface="Tofino"/>
              </a:rPr>
              <a:t>Pantalla principal</a:t>
            </a:r>
            <a:endParaRPr lang="es-CO" sz="2400" b="1" dirty="0">
              <a:effectLst>
                <a:outerShdw blurRad="38100" dist="38100" dir="2700000" algn="tl">
                  <a:srgbClr val="000000">
                    <a:alpha val="43137"/>
                  </a:srgbClr>
                </a:outerShdw>
              </a:effectLst>
              <a:latin typeface="Tofino"/>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9075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30</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51719" y="3687576"/>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3050891" y="1253219"/>
            <a:ext cx="2934329" cy="461665"/>
          </a:xfrm>
          <a:prstGeom prst="rect">
            <a:avLst/>
          </a:prstGeom>
        </p:spPr>
        <p:txBody>
          <a:bodyPr wrap="none">
            <a:spAutoFit/>
          </a:bodyPr>
          <a:lstStyle/>
          <a:p>
            <a:r>
              <a:rPr lang="es-CO" sz="2400" b="1" dirty="0">
                <a:effectLst>
                  <a:outerShdw blurRad="38100" dist="38100" dir="2700000" algn="tl">
                    <a:srgbClr val="000000">
                      <a:alpha val="43137"/>
                    </a:srgbClr>
                  </a:outerShdw>
                </a:effectLst>
                <a:latin typeface="Tofino"/>
              </a:rPr>
              <a:t>Windows 10 (2015)</a:t>
            </a:r>
            <a:endParaRPr lang="es-CO" sz="2400" b="1" i="0" dirty="0">
              <a:effectLst>
                <a:outerShdw blurRad="38100" dist="38100" dir="2700000" algn="tl">
                  <a:srgbClr val="000000">
                    <a:alpha val="43137"/>
                  </a:srgbClr>
                </a:outerShdw>
              </a:effectLst>
              <a:latin typeface="Tofino"/>
            </a:endParaRPr>
          </a:p>
        </p:txBody>
      </p:sp>
      <p:sp>
        <p:nvSpPr>
          <p:cNvPr id="3" name="Rectángulo 2"/>
          <p:cNvSpPr/>
          <p:nvPr/>
        </p:nvSpPr>
        <p:spPr>
          <a:xfrm>
            <a:off x="-110780" y="2176549"/>
            <a:ext cx="6096000" cy="1323439"/>
          </a:xfrm>
          <a:prstGeom prst="rect">
            <a:avLst/>
          </a:prstGeom>
        </p:spPr>
        <p:txBody>
          <a:bodyPr>
            <a:spAutoFit/>
          </a:bodyPr>
          <a:lstStyle/>
          <a:p>
            <a:pPr algn="just"/>
            <a:r>
              <a:rPr lang="es-CO" sz="2000" b="1" dirty="0">
                <a:latin typeface="Open Sans"/>
              </a:rPr>
              <a:t>Llega tras tres años, el 29 de julio de 2015</a:t>
            </a:r>
            <a:r>
              <a:rPr lang="es-CO" sz="2000" dirty="0">
                <a:latin typeface="Open Sans"/>
              </a:rPr>
              <a:t> hace su aparición estelar Windows 10. La última versión de Windows de la que acabamos de conocer su ultimo </a:t>
            </a:r>
            <a:r>
              <a:rPr lang="es-CO" sz="2000" i="1" dirty="0">
                <a:latin typeface="Open Sans"/>
              </a:rPr>
              <a:t>update</a:t>
            </a:r>
            <a:r>
              <a:rPr lang="es-CO" sz="2000" dirty="0">
                <a:latin typeface="Open Sans"/>
              </a:rPr>
              <a:t>, Windows 10 April 2018 Update.</a:t>
            </a:r>
          </a:p>
        </p:txBody>
      </p:sp>
      <p:sp>
        <p:nvSpPr>
          <p:cNvPr id="5" name="Rectángulo 4"/>
          <p:cNvSpPr/>
          <p:nvPr/>
        </p:nvSpPr>
        <p:spPr>
          <a:xfrm>
            <a:off x="-51719" y="4225951"/>
            <a:ext cx="6096000" cy="2554545"/>
          </a:xfrm>
          <a:prstGeom prst="rect">
            <a:avLst/>
          </a:prstGeom>
        </p:spPr>
        <p:txBody>
          <a:bodyPr>
            <a:spAutoFit/>
          </a:bodyPr>
          <a:lstStyle/>
          <a:p>
            <a:pPr algn="just"/>
            <a:r>
              <a:rPr lang="es-CO" sz="2000" dirty="0" smtClean="0">
                <a:latin typeface="Open Sans"/>
              </a:rPr>
              <a:t>1. Microsoft </a:t>
            </a:r>
            <a:r>
              <a:rPr lang="es-CO" sz="2000" dirty="0">
                <a:latin typeface="Open Sans"/>
              </a:rPr>
              <a:t>Edge como navegador web (desaparece Internet Explorer</a:t>
            </a:r>
            <a:r>
              <a:rPr lang="es-CO" sz="2000" dirty="0" smtClean="0">
                <a:latin typeface="Open Sans"/>
              </a:rPr>
              <a:t>).</a:t>
            </a:r>
            <a:endParaRPr lang="es-CO" sz="2000" dirty="0">
              <a:latin typeface="Open Sans"/>
            </a:endParaRPr>
          </a:p>
          <a:p>
            <a:pPr algn="just"/>
            <a:r>
              <a:rPr lang="es-CO" sz="2000" dirty="0" smtClean="0">
                <a:latin typeface="Open Sans"/>
              </a:rPr>
              <a:t>2. Cortana </a:t>
            </a:r>
            <a:r>
              <a:rPr lang="es-CO" sz="2000" dirty="0">
                <a:latin typeface="Open Sans"/>
              </a:rPr>
              <a:t>nuevo asistente de voz </a:t>
            </a:r>
            <a:r>
              <a:rPr lang="es-CO" sz="2000" dirty="0" smtClean="0">
                <a:latin typeface="Open Sans"/>
              </a:rPr>
              <a:t>personal.</a:t>
            </a:r>
            <a:endParaRPr lang="es-CO" sz="2000" dirty="0">
              <a:latin typeface="Open Sans"/>
            </a:endParaRPr>
          </a:p>
          <a:p>
            <a:pPr algn="just"/>
            <a:r>
              <a:rPr lang="es-CO" sz="2000" dirty="0" smtClean="0">
                <a:latin typeface="Open Sans"/>
              </a:rPr>
              <a:t>3. Vuelve </a:t>
            </a:r>
            <a:r>
              <a:rPr lang="es-CO" sz="2000" dirty="0">
                <a:latin typeface="Open Sans"/>
              </a:rPr>
              <a:t>el menú de </a:t>
            </a:r>
            <a:r>
              <a:rPr lang="es-CO" sz="2000" dirty="0" smtClean="0">
                <a:latin typeface="Open Sans"/>
              </a:rPr>
              <a:t>inicio.</a:t>
            </a:r>
            <a:endParaRPr lang="es-CO" sz="2000" dirty="0">
              <a:latin typeface="Open Sans"/>
            </a:endParaRPr>
          </a:p>
          <a:p>
            <a:pPr algn="just"/>
            <a:r>
              <a:rPr lang="es-CO" sz="2000" dirty="0" smtClean="0">
                <a:latin typeface="Open Sans"/>
              </a:rPr>
              <a:t>4. Actualizaciones obligatorias.</a:t>
            </a:r>
          </a:p>
          <a:p>
            <a:pPr algn="just"/>
            <a:r>
              <a:rPr lang="es-CO" sz="2000" dirty="0" smtClean="0">
                <a:latin typeface="Open Sans"/>
              </a:rPr>
              <a:t>5. Centro de actividades (Action Center).</a:t>
            </a:r>
          </a:p>
          <a:p>
            <a:pPr algn="just"/>
            <a:r>
              <a:rPr lang="es-CO" sz="2000" dirty="0" smtClean="0">
                <a:latin typeface="Open Sans"/>
              </a:rPr>
              <a:t>6. Continuum, mejor integración entre la interfaz táctil y el ratón/teclado.</a:t>
            </a:r>
          </a:p>
        </p:txBody>
      </p:sp>
      <p:sp>
        <p:nvSpPr>
          <p:cNvPr id="7" name="Rectángulo 6"/>
          <p:cNvSpPr/>
          <p:nvPr/>
        </p:nvSpPr>
        <p:spPr>
          <a:xfrm>
            <a:off x="6096000" y="1331902"/>
            <a:ext cx="6096000" cy="5324535"/>
          </a:xfrm>
          <a:prstGeom prst="rect">
            <a:avLst/>
          </a:prstGeom>
        </p:spPr>
        <p:txBody>
          <a:bodyPr>
            <a:spAutoFit/>
          </a:bodyPr>
          <a:lstStyle/>
          <a:p>
            <a:pPr algn="just"/>
            <a:r>
              <a:rPr lang="es-CO" sz="2000" dirty="0" smtClean="0">
                <a:latin typeface="Open Sans"/>
              </a:rPr>
              <a:t>7. Windows </a:t>
            </a:r>
            <a:r>
              <a:rPr lang="es-CO" sz="2000" dirty="0">
                <a:latin typeface="Open Sans"/>
              </a:rPr>
              <a:t>H</a:t>
            </a:r>
            <a:r>
              <a:rPr lang="es-CO" sz="2000" dirty="0" smtClean="0">
                <a:latin typeface="Open Sans"/>
              </a:rPr>
              <a:t>ello </a:t>
            </a:r>
            <a:r>
              <a:rPr lang="es-CO" sz="2000" dirty="0">
                <a:latin typeface="Open Sans"/>
              </a:rPr>
              <a:t>(Autentificación Biométrica</a:t>
            </a:r>
            <a:r>
              <a:rPr lang="es-CO" sz="2000" dirty="0" smtClean="0">
                <a:latin typeface="Open Sans"/>
              </a:rPr>
              <a:t>), reconocimiento </a:t>
            </a:r>
            <a:r>
              <a:rPr lang="es-CO" sz="2000" dirty="0">
                <a:latin typeface="Open Sans"/>
              </a:rPr>
              <a:t>de </a:t>
            </a:r>
            <a:r>
              <a:rPr lang="es-CO" sz="2000" dirty="0" smtClean="0">
                <a:latin typeface="Open Sans"/>
              </a:rPr>
              <a:t>rostro.</a:t>
            </a:r>
            <a:endParaRPr lang="es-CO" sz="2000" dirty="0">
              <a:latin typeface="Open Sans"/>
            </a:endParaRPr>
          </a:p>
          <a:p>
            <a:pPr algn="just"/>
            <a:r>
              <a:rPr lang="es-CO" sz="2000" dirty="0" smtClean="0">
                <a:latin typeface="Open Sans"/>
              </a:rPr>
              <a:t>8. Escritorios virtuales.</a:t>
            </a:r>
            <a:endParaRPr lang="es-CO" sz="2000" dirty="0">
              <a:latin typeface="Open Sans"/>
            </a:endParaRPr>
          </a:p>
          <a:p>
            <a:pPr algn="just"/>
            <a:r>
              <a:rPr lang="es-CO" sz="2000" dirty="0" smtClean="0">
                <a:latin typeface="Open Sans"/>
              </a:rPr>
              <a:t>9. Se </a:t>
            </a:r>
            <a:r>
              <a:rPr lang="es-CO" sz="2000" dirty="0">
                <a:latin typeface="Open Sans"/>
              </a:rPr>
              <a:t>necesita software de terceros para reproducir </a:t>
            </a:r>
            <a:r>
              <a:rPr lang="es-CO" sz="2000" dirty="0" smtClean="0">
                <a:latin typeface="Open Sans"/>
              </a:rPr>
              <a:t>DVDs.</a:t>
            </a:r>
            <a:endParaRPr lang="es-CO" sz="2000" dirty="0">
              <a:latin typeface="Open Sans"/>
            </a:endParaRPr>
          </a:p>
          <a:p>
            <a:pPr algn="just"/>
            <a:r>
              <a:rPr lang="es-CO" sz="2000" dirty="0" smtClean="0">
                <a:latin typeface="Open Sans"/>
              </a:rPr>
              <a:t>10. Anclaje </a:t>
            </a:r>
            <a:r>
              <a:rPr lang="es-CO" sz="2000" dirty="0">
                <a:latin typeface="Open Sans"/>
              </a:rPr>
              <a:t>de ventanas más inteligente al arrastrar una ventana a cualquier borde de la </a:t>
            </a:r>
            <a:r>
              <a:rPr lang="es-CO" sz="2000" dirty="0" smtClean="0">
                <a:latin typeface="Open Sans"/>
              </a:rPr>
              <a:t>pantalla.</a:t>
            </a:r>
            <a:endParaRPr lang="es-CO" sz="2000" dirty="0">
              <a:latin typeface="Open Sans"/>
            </a:endParaRPr>
          </a:p>
          <a:p>
            <a:pPr algn="just"/>
            <a:r>
              <a:rPr lang="es-CO" sz="2000" dirty="0" smtClean="0">
                <a:latin typeface="Open Sans"/>
              </a:rPr>
              <a:t>11. Integración </a:t>
            </a:r>
            <a:r>
              <a:rPr lang="es-CO" sz="2000" dirty="0">
                <a:latin typeface="Open Sans"/>
              </a:rPr>
              <a:t>con </a:t>
            </a:r>
            <a:r>
              <a:rPr lang="es-CO" sz="2000" dirty="0" smtClean="0">
                <a:latin typeface="Open Sans"/>
              </a:rPr>
              <a:t>Xbox.</a:t>
            </a:r>
            <a:endParaRPr lang="es-CO" sz="2000" dirty="0">
              <a:latin typeface="Open Sans"/>
            </a:endParaRPr>
          </a:p>
          <a:p>
            <a:pPr algn="just"/>
            <a:r>
              <a:rPr lang="es-CO" sz="2000" dirty="0" smtClean="0">
                <a:latin typeface="Open Sans"/>
              </a:rPr>
              <a:t>12. Wi-Fi </a:t>
            </a:r>
            <a:r>
              <a:rPr lang="es-CO" sz="2000" dirty="0">
                <a:latin typeface="Open Sans"/>
              </a:rPr>
              <a:t>Sense, se conecta a puntos de acceso confiables y permite dar acceso sin compartir </a:t>
            </a:r>
            <a:r>
              <a:rPr lang="es-CO" sz="2000" dirty="0" smtClean="0">
                <a:latin typeface="Open Sans"/>
              </a:rPr>
              <a:t>contraseña.</a:t>
            </a:r>
            <a:endParaRPr lang="es-CO" sz="2000" dirty="0">
              <a:latin typeface="Open Sans"/>
            </a:endParaRPr>
          </a:p>
          <a:p>
            <a:pPr algn="just"/>
            <a:r>
              <a:rPr lang="es-CO" sz="2000" dirty="0" smtClean="0">
                <a:latin typeface="Open Sans"/>
              </a:rPr>
              <a:t>13. Las </a:t>
            </a:r>
            <a:r>
              <a:rPr lang="es-CO" sz="2000" dirty="0">
                <a:latin typeface="Open Sans"/>
              </a:rPr>
              <a:t>Apps se pueden usar como si fueran una ventana </a:t>
            </a:r>
            <a:r>
              <a:rPr lang="es-CO" sz="2000" dirty="0" smtClean="0">
                <a:latin typeface="Open Sans"/>
              </a:rPr>
              <a:t>convencional.</a:t>
            </a:r>
            <a:endParaRPr lang="es-CO" sz="2000" dirty="0">
              <a:latin typeface="Open Sans"/>
            </a:endParaRPr>
          </a:p>
          <a:p>
            <a:pPr algn="just"/>
            <a:r>
              <a:rPr lang="es-CO" sz="2000" dirty="0" smtClean="0">
                <a:latin typeface="Open Sans"/>
              </a:rPr>
              <a:t>14. Apps </a:t>
            </a:r>
            <a:r>
              <a:rPr lang="es-CO" sz="2000" dirty="0">
                <a:latin typeface="Open Sans"/>
              </a:rPr>
              <a:t>nativas como correo y calendario, fotos, </a:t>
            </a:r>
            <a:r>
              <a:rPr lang="es-CO" sz="2000" dirty="0" smtClean="0">
                <a:latin typeface="Open Sans"/>
              </a:rPr>
              <a:t>mapas.</a:t>
            </a:r>
            <a:endParaRPr lang="es-CO" sz="2000" dirty="0">
              <a:latin typeface="Open Sans"/>
            </a:endParaRPr>
          </a:p>
          <a:p>
            <a:pPr algn="just"/>
            <a:r>
              <a:rPr lang="es-CO" sz="2000" dirty="0" smtClean="0">
                <a:latin typeface="Open Sans"/>
              </a:rPr>
              <a:t>15. Mejora</a:t>
            </a:r>
            <a:r>
              <a:rPr lang="es-CO" sz="2000" dirty="0">
                <a:latin typeface="Open Sans"/>
              </a:rPr>
              <a:t> la Vista de Tareas y los </a:t>
            </a:r>
            <a:r>
              <a:rPr lang="es-CO" sz="2000" dirty="0" smtClean="0">
                <a:latin typeface="Open Sans"/>
              </a:rPr>
              <a:t>snaps.</a:t>
            </a:r>
            <a:endParaRPr lang="es-CO" sz="2000" dirty="0">
              <a:latin typeface="Open Sans"/>
            </a:endParaRPr>
          </a:p>
          <a:p>
            <a:pPr algn="just"/>
            <a:r>
              <a:rPr lang="es-CO" sz="2000" dirty="0" smtClean="0">
                <a:latin typeface="Open Sans"/>
              </a:rPr>
              <a:t>16. Nuevo </a:t>
            </a:r>
            <a:r>
              <a:rPr lang="es-CO" sz="2000" dirty="0">
                <a:latin typeface="Open Sans"/>
              </a:rPr>
              <a:t>Explorador de </a:t>
            </a:r>
            <a:r>
              <a:rPr lang="es-CO" sz="2000" dirty="0" smtClean="0">
                <a:latin typeface="Open Sans"/>
              </a:rPr>
              <a:t>Windows.</a:t>
            </a:r>
            <a:endParaRPr lang="es-CO" sz="2000" b="0" i="0" dirty="0">
              <a:effectLst/>
              <a:latin typeface="Open Sans"/>
            </a:endParaRPr>
          </a:p>
        </p:txBody>
      </p:sp>
      <p:pic>
        <p:nvPicPr>
          <p:cNvPr id="12294" name="Picture 6" descr="Windows 10 - Ca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854" y="557648"/>
            <a:ext cx="1131358" cy="150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547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31</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9" name="Rectángulo 8"/>
          <p:cNvSpPr/>
          <p:nvPr/>
        </p:nvSpPr>
        <p:spPr>
          <a:xfrm>
            <a:off x="7379021" y="1484050"/>
            <a:ext cx="3467616"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Centro de actividades </a:t>
            </a:r>
            <a:endParaRPr lang="es-CO" sz="2400" b="1" dirty="0">
              <a:effectLst>
                <a:outerShdw blurRad="38100" dist="38100" dir="2700000" algn="tl">
                  <a:srgbClr val="000000">
                    <a:alpha val="43137"/>
                  </a:srgbClr>
                </a:outerShdw>
              </a:effectLst>
              <a:latin typeface="Tofino"/>
            </a:endParaRPr>
          </a:p>
        </p:txBody>
      </p:sp>
      <p:sp>
        <p:nvSpPr>
          <p:cNvPr id="10" name="Rectángulo 9"/>
          <p:cNvSpPr/>
          <p:nvPr/>
        </p:nvSpPr>
        <p:spPr>
          <a:xfrm>
            <a:off x="1578150" y="1484049"/>
            <a:ext cx="2403222"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Menú de inicio </a:t>
            </a:r>
            <a:endParaRPr lang="es-CO" sz="2400" b="1" dirty="0">
              <a:effectLst>
                <a:outerShdw blurRad="38100" dist="38100" dir="2700000" algn="tl">
                  <a:srgbClr val="000000">
                    <a:alpha val="43137"/>
                  </a:srgbClr>
                </a:outerShdw>
              </a:effectLst>
              <a:latin typeface="Tofino"/>
            </a:endParaRPr>
          </a:p>
        </p:txBody>
      </p:sp>
      <p:pic>
        <p:nvPicPr>
          <p:cNvPr id="3074" name="Picture 2" descr="Windows 10 - Menú de Ini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12547"/>
            <a:ext cx="5910375" cy="33245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ndows 10 - Centro de actividad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224" y="3093991"/>
            <a:ext cx="5998776" cy="337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2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32</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9" name="Rectángulo 8"/>
          <p:cNvSpPr/>
          <p:nvPr/>
        </p:nvSpPr>
        <p:spPr>
          <a:xfrm>
            <a:off x="8344827" y="1484050"/>
            <a:ext cx="1535998"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Sistema  </a:t>
            </a:r>
            <a:endParaRPr lang="es-CO" sz="2400" b="1" dirty="0">
              <a:effectLst>
                <a:outerShdw blurRad="38100" dist="38100" dir="2700000" algn="tl">
                  <a:srgbClr val="000000">
                    <a:alpha val="43137"/>
                  </a:srgbClr>
                </a:outerShdw>
              </a:effectLst>
              <a:latin typeface="Tofino"/>
            </a:endParaRPr>
          </a:p>
        </p:txBody>
      </p:sp>
      <p:sp>
        <p:nvSpPr>
          <p:cNvPr id="10" name="Rectángulo 9"/>
          <p:cNvSpPr/>
          <p:nvPr/>
        </p:nvSpPr>
        <p:spPr>
          <a:xfrm>
            <a:off x="1560515" y="1484049"/>
            <a:ext cx="2438488" cy="461665"/>
          </a:xfrm>
          <a:prstGeom prst="rect">
            <a:avLst/>
          </a:prstGeom>
        </p:spPr>
        <p:txBody>
          <a:bodyPr wrap="none">
            <a:spAutoFit/>
          </a:bodyPr>
          <a:lstStyle/>
          <a:p>
            <a:pPr algn="just"/>
            <a:r>
              <a:rPr lang="es-CO" sz="2400" b="1" dirty="0" smtClean="0">
                <a:effectLst>
                  <a:outerShdw blurRad="38100" dist="38100" dir="2700000" algn="tl">
                    <a:srgbClr val="000000">
                      <a:alpha val="43137"/>
                    </a:srgbClr>
                  </a:outerShdw>
                </a:effectLst>
                <a:latin typeface="Tofino"/>
              </a:rPr>
              <a:t>Configuración  </a:t>
            </a:r>
            <a:endParaRPr lang="es-CO" sz="2400" b="1" dirty="0">
              <a:effectLst>
                <a:outerShdw blurRad="38100" dist="38100" dir="2700000" algn="tl">
                  <a:srgbClr val="000000">
                    <a:alpha val="43137"/>
                  </a:srgbClr>
                </a:outerShdw>
              </a:effectLst>
              <a:latin typeface="Tofino"/>
            </a:endParaRPr>
          </a:p>
        </p:txBody>
      </p:sp>
      <p:pic>
        <p:nvPicPr>
          <p:cNvPr id="4098" name="Picture 2" descr="Windows 10 - Configuració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12547"/>
            <a:ext cx="5962918" cy="33541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indows 10 - Siste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859" y="2885984"/>
            <a:ext cx="6010141" cy="338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078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Codificación abstracta&#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ángulo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xmlns="" id="{1D24B42B-925B-494C-A986-BD85E8117E1E}"/>
              </a:ext>
            </a:extLst>
          </p:cNvPr>
          <p:cNvSpPr>
            <a:spLocks noGrp="1"/>
          </p:cNvSpPr>
          <p:nvPr>
            <p:ph type="title"/>
          </p:nvPr>
        </p:nvSpPr>
        <p:spPr>
          <a:xfrm>
            <a:off x="6095999" y="2520779"/>
            <a:ext cx="5747657" cy="1661297"/>
          </a:xfrm>
        </p:spPr>
        <p:txBody>
          <a:bodyPr rtlCol="0">
            <a:normAutofit fontScale="90000"/>
          </a:bodyPr>
          <a:lstStyle/>
          <a:p>
            <a:pPr rtl="0"/>
            <a:r>
              <a:rPr lang="es-ES" dirty="0" smtClean="0"/>
              <a:t>Distribuciones de Linux</a:t>
            </a:r>
            <a:endParaRPr lang="es-ES" dirty="0"/>
          </a:p>
        </p:txBody>
      </p:sp>
      <p:sp>
        <p:nvSpPr>
          <p:cNvPr id="4" name="Marcador de texto 3">
            <a:extLst>
              <a:ext uri="{FF2B5EF4-FFF2-40B4-BE49-F238E27FC236}">
                <a16:creationId xmlns:a16="http://schemas.microsoft.com/office/drawing/2014/main" xmlns="" id="{A8CA6DEC-302B-49C8-AC11-FD6F37AFA854}"/>
              </a:ext>
            </a:extLst>
          </p:cNvPr>
          <p:cNvSpPr>
            <a:spLocks noGrp="1"/>
          </p:cNvSpPr>
          <p:nvPr>
            <p:ph type="body" idx="1"/>
          </p:nvPr>
        </p:nvSpPr>
        <p:spPr>
          <a:xfrm>
            <a:off x="6096000" y="4209064"/>
            <a:ext cx="5749200" cy="365125"/>
          </a:xfrm>
        </p:spPr>
        <p:txBody>
          <a:bodyPr rtlCol="0">
            <a:normAutofit fontScale="85000" lnSpcReduction="20000"/>
          </a:bodyPr>
          <a:lstStyle/>
          <a:p>
            <a:pPr rtl="0"/>
            <a:r>
              <a:rPr lang="es-ES" dirty="0" smtClean="0"/>
              <a:t>Línea del tiempo</a:t>
            </a:r>
            <a:endParaRPr lang="es-ES" dirty="0"/>
          </a:p>
        </p:txBody>
      </p:sp>
      <p:sp>
        <p:nvSpPr>
          <p:cNvPr id="2094" name="Marcador de número de diapositiva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es-ES" sz="1200" smtClean="0"/>
              <a:pPr rtl="0"/>
              <a:t>33</a:t>
            </a:fld>
            <a:endParaRPr lang="es-ES" sz="1200" dirty="0"/>
          </a:p>
        </p:txBody>
      </p:sp>
    </p:spTree>
    <p:extLst>
      <p:ext uri="{BB962C8B-B14F-4D97-AF65-F5344CB8AC3E}">
        <p14:creationId xmlns:p14="http://schemas.microsoft.com/office/powerpoint/2010/main" val="2514623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34</a:t>
            </a:fld>
            <a:endParaRPr lang="es-ES" sz="1200" dirty="0"/>
          </a:p>
        </p:txBody>
      </p:sp>
      <p:sp>
        <p:nvSpPr>
          <p:cNvPr id="19" name="Rectángulo 18"/>
          <p:cNvSpPr/>
          <p:nvPr/>
        </p:nvSpPr>
        <p:spPr>
          <a:xfrm>
            <a:off x="14366920" y="8210021"/>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1" name="Rectángulo 10"/>
          <p:cNvSpPr/>
          <p:nvPr/>
        </p:nvSpPr>
        <p:spPr>
          <a:xfrm>
            <a:off x="0" y="2240963"/>
            <a:ext cx="6096000" cy="400110"/>
          </a:xfrm>
          <a:prstGeom prst="rect">
            <a:avLst/>
          </a:prstGeom>
        </p:spPr>
        <p:txBody>
          <a:bodyPr>
            <a:spAutoFit/>
          </a:bodyPr>
          <a:lstStyle/>
          <a:p>
            <a:pPr algn="just"/>
            <a:endParaRPr lang="es-CO" sz="2000" dirty="0">
              <a:latin typeface="Open Sans"/>
            </a:endParaRPr>
          </a:p>
        </p:txBody>
      </p:sp>
      <p:sp>
        <p:nvSpPr>
          <p:cNvPr id="16" name="Rectángulo 15"/>
          <p:cNvSpPr/>
          <p:nvPr/>
        </p:nvSpPr>
        <p:spPr>
          <a:xfrm>
            <a:off x="0" y="2904010"/>
            <a:ext cx="6096000" cy="2246769"/>
          </a:xfrm>
          <a:prstGeom prst="rect">
            <a:avLst/>
          </a:prstGeom>
        </p:spPr>
        <p:txBody>
          <a:bodyPr>
            <a:spAutoFit/>
          </a:bodyPr>
          <a:lstStyle/>
          <a:p>
            <a:pPr algn="just"/>
            <a:r>
              <a:rPr lang="es-CO" sz="2000" dirty="0">
                <a:latin typeface="Open Sans"/>
              </a:rPr>
              <a:t>Linux y todo su desarrollo no tendría cabida si no hubiera existido el concepto de Software Libre como lo pensó Richard Stallman que en 1985 crea la FSF. Y publica el manifiesto GNU, de hecho uno de los principales objetivos de GNU era precisamente desarrollar un sistema operativo libre del que Hurd (así lo llamó) sería el núcleo (kernel).</a:t>
            </a:r>
          </a:p>
        </p:txBody>
      </p:sp>
      <p:sp>
        <p:nvSpPr>
          <p:cNvPr id="17" name="Rectángulo 16"/>
          <p:cNvSpPr/>
          <p:nvPr/>
        </p:nvSpPr>
        <p:spPr>
          <a:xfrm>
            <a:off x="427397" y="1658086"/>
            <a:ext cx="5612434" cy="400110"/>
          </a:xfrm>
          <a:prstGeom prst="rect">
            <a:avLst/>
          </a:prstGeom>
        </p:spPr>
        <p:txBody>
          <a:bodyPr wrap="none">
            <a:spAutoFit/>
          </a:bodyPr>
          <a:lstStyle/>
          <a:p>
            <a:pPr algn="ctr"/>
            <a:r>
              <a:rPr lang="en-US" sz="2000" b="1" dirty="0">
                <a:effectLst>
                  <a:outerShdw blurRad="38100" dist="38100" dir="2700000" algn="tl">
                    <a:srgbClr val="000000">
                      <a:alpha val="43137"/>
                    </a:srgbClr>
                  </a:outerShdw>
                </a:effectLst>
                <a:latin typeface="Tofino"/>
              </a:rPr>
              <a:t>Creación de FSF (Free Software Foundation)</a:t>
            </a:r>
            <a:endParaRPr lang="en-US" sz="2000" b="1" i="0" dirty="0">
              <a:effectLst>
                <a:outerShdw blurRad="38100" dist="38100" dir="2700000" algn="tl">
                  <a:srgbClr val="000000">
                    <a:alpha val="43137"/>
                  </a:srgbClr>
                </a:outerShdw>
              </a:effectLst>
              <a:latin typeface="Tofino"/>
            </a:endParaRPr>
          </a:p>
        </p:txBody>
      </p:sp>
      <p:pic>
        <p:nvPicPr>
          <p:cNvPr id="5128" name="Picture 8" descr="https://s3.amazonaws.com/s3.timetoast.com/public/uploads/photos/12461948/freesoftwarefound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58196"/>
            <a:ext cx="6096000" cy="40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917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35</a:t>
            </a:fld>
            <a:endParaRPr lang="es-ES" sz="1200" dirty="0"/>
          </a:p>
        </p:txBody>
      </p:sp>
      <p:sp>
        <p:nvSpPr>
          <p:cNvPr id="13" name="Rectángulo 12"/>
          <p:cNvSpPr/>
          <p:nvPr/>
        </p:nvSpPr>
        <p:spPr>
          <a:xfrm>
            <a:off x="155575" y="587551"/>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746375" y="1714884"/>
            <a:ext cx="329345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2445638"/>
            <a:ext cx="6096000" cy="1938992"/>
          </a:xfrm>
          <a:prstGeom prst="rect">
            <a:avLst/>
          </a:prstGeom>
        </p:spPr>
        <p:txBody>
          <a:bodyPr>
            <a:spAutoFit/>
          </a:bodyPr>
          <a:lstStyle/>
          <a:p>
            <a:pPr algn="just"/>
            <a:r>
              <a:rPr lang="es-CO" sz="2000" dirty="0">
                <a:latin typeface="Tofino"/>
              </a:rPr>
              <a:t>Creó un núcleo para plataformas i386 al que llama Linux. Torvalds entrega su trabajo a la comunidad GNU y a partir de esto, el desarrollo crece de manera ágil, un kernel era precisamente lo que se necesitaba para desarrollar un sistema operativo libre.</a:t>
            </a:r>
          </a:p>
        </p:txBody>
      </p:sp>
      <p:sp>
        <p:nvSpPr>
          <p:cNvPr id="3" name="Rectángulo 2"/>
          <p:cNvSpPr/>
          <p:nvPr/>
        </p:nvSpPr>
        <p:spPr>
          <a:xfrm>
            <a:off x="2833413" y="1249264"/>
            <a:ext cx="3119380" cy="830997"/>
          </a:xfrm>
          <a:prstGeom prst="rect">
            <a:avLst/>
          </a:prstGeom>
        </p:spPr>
        <p:txBody>
          <a:bodyPr wrap="none">
            <a:spAutoFit/>
          </a:bodyPr>
          <a:lstStyle/>
          <a:p>
            <a:pPr algn="ctr"/>
            <a:r>
              <a:rPr lang="es-CO" sz="2400" b="1" dirty="0" err="1">
                <a:effectLst>
                  <a:outerShdw blurRad="38100" dist="38100" dir="2700000" algn="tl">
                    <a:srgbClr val="000000">
                      <a:alpha val="43137"/>
                    </a:srgbClr>
                  </a:outerShdw>
                </a:effectLst>
                <a:latin typeface="Tofino"/>
              </a:rPr>
              <a:t>Linus</a:t>
            </a:r>
            <a:r>
              <a:rPr lang="es-CO" sz="2400" b="1" dirty="0">
                <a:effectLst>
                  <a:outerShdw blurRad="38100" dist="38100" dir="2700000" algn="tl">
                    <a:srgbClr val="000000">
                      <a:alpha val="43137"/>
                    </a:srgbClr>
                  </a:outerShdw>
                </a:effectLst>
                <a:latin typeface="Tofino"/>
              </a:rPr>
              <a:t> </a:t>
            </a:r>
            <a:r>
              <a:rPr lang="es-CO" sz="2400" b="1" dirty="0" smtClean="0">
                <a:effectLst>
                  <a:outerShdw blurRad="38100" dist="38100" dir="2700000" algn="tl">
                    <a:srgbClr val="000000">
                      <a:alpha val="43137"/>
                    </a:srgbClr>
                  </a:outerShdw>
                </a:effectLst>
                <a:latin typeface="Tofino"/>
              </a:rPr>
              <a:t>Torvalds </a:t>
            </a:r>
            <a:r>
              <a:rPr lang="es-CO" sz="2400" b="1" dirty="0">
                <a:effectLst>
                  <a:outerShdw blurRad="38100" dist="38100" dir="2700000" algn="tl">
                    <a:srgbClr val="000000">
                      <a:alpha val="43137"/>
                    </a:srgbClr>
                  </a:outerShdw>
                </a:effectLst>
                <a:latin typeface="Tofino"/>
              </a:rPr>
              <a:t>1991</a:t>
            </a:r>
          </a:p>
          <a:p>
            <a:pPr algn="ctr"/>
            <a:endParaRPr lang="es-CO" sz="2400" b="1" i="0" dirty="0">
              <a:effectLst>
                <a:outerShdw blurRad="38100" dist="38100" dir="2700000" algn="tl">
                  <a:srgbClr val="000000">
                    <a:alpha val="43137"/>
                  </a:srgbClr>
                </a:outerShdw>
              </a:effectLst>
              <a:latin typeface="Tofino"/>
            </a:endParaRPr>
          </a:p>
        </p:txBody>
      </p:sp>
      <p:pic>
        <p:nvPicPr>
          <p:cNvPr id="6146" name="Picture 2" descr="https://s3.amazonaws.com/s3.timetoast.com/public/uploads/photos/12462010/linus-torval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778558"/>
            <a:ext cx="2032076" cy="12097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s3.amazonaws.com/s3.timetoast.com/public/uploads/photos/12462010/linus-torval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3602"/>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853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36</a:t>
            </a:fld>
            <a:endParaRPr lang="es-ES" sz="1200" dirty="0"/>
          </a:p>
        </p:txBody>
      </p:sp>
      <p:sp>
        <p:nvSpPr>
          <p:cNvPr id="13" name="Rectángulo 12"/>
          <p:cNvSpPr/>
          <p:nvPr/>
        </p:nvSpPr>
        <p:spPr>
          <a:xfrm>
            <a:off x="-91287" y="961770"/>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1751527"/>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 name="Rectángulo 3"/>
          <p:cNvSpPr/>
          <p:nvPr/>
        </p:nvSpPr>
        <p:spPr>
          <a:xfrm>
            <a:off x="0" y="2923514"/>
            <a:ext cx="6096000" cy="3477875"/>
          </a:xfrm>
          <a:prstGeom prst="rect">
            <a:avLst/>
          </a:prstGeom>
        </p:spPr>
        <p:txBody>
          <a:bodyPr>
            <a:spAutoFit/>
          </a:bodyPr>
          <a:lstStyle/>
          <a:p>
            <a:pPr algn="just"/>
            <a:r>
              <a:rPr lang="es-CO" sz="2000" dirty="0">
                <a:latin typeface="Open Sans"/>
              </a:rPr>
              <a:t>como primeras distribuciones de Linux, desarrollada en 1992 por Owen Le Blanc del Manchester Computing Centre (de</a:t>
            </a:r>
            <a:br>
              <a:rPr lang="es-CO" sz="2000" dirty="0">
                <a:latin typeface="Open Sans"/>
              </a:rPr>
            </a:br>
            <a:r>
              <a:rPr lang="es-CO" sz="2000" dirty="0">
                <a:latin typeface="Open Sans"/>
              </a:rPr>
              <a:t>ahí su nombre MCC). Interim Linux tiene la distinción de haber sido la primera distribución</a:t>
            </a:r>
            <a:br>
              <a:rPr lang="es-CO" sz="2000" dirty="0">
                <a:latin typeface="Open Sans"/>
              </a:rPr>
            </a:br>
            <a:r>
              <a:rPr lang="es-CO" sz="2000" dirty="0">
                <a:latin typeface="Open Sans"/>
              </a:rPr>
              <a:t>Linux capaz de ser instalada independientemente en una computadora pero no tenía un ambiente</a:t>
            </a:r>
            <a:br>
              <a:rPr lang="es-CO" sz="2000" dirty="0">
                <a:latin typeface="Open Sans"/>
              </a:rPr>
            </a:br>
            <a:r>
              <a:rPr lang="es-CO" sz="2000" dirty="0">
                <a:latin typeface="Open Sans"/>
              </a:rPr>
              <a:t>gráfico. Poco de tiempo después la Universidad Texas A&amp;M desarrolló Tamu Linux que fue la</a:t>
            </a:r>
            <a:br>
              <a:rPr lang="es-CO" sz="2000" dirty="0">
                <a:latin typeface="Open Sans"/>
              </a:rPr>
            </a:br>
            <a:r>
              <a:rPr lang="es-CO" sz="2000" dirty="0">
                <a:latin typeface="Open Sans"/>
              </a:rPr>
              <a:t>primera distribución en poder correr X (en modo gráfico).</a:t>
            </a:r>
          </a:p>
        </p:txBody>
      </p:sp>
      <p:sp>
        <p:nvSpPr>
          <p:cNvPr id="10" name="Rectángulo 9"/>
          <p:cNvSpPr/>
          <p:nvPr/>
        </p:nvSpPr>
        <p:spPr>
          <a:xfrm>
            <a:off x="2218015" y="1382195"/>
            <a:ext cx="3877985" cy="738664"/>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MCC (Interim Linux</a:t>
            </a:r>
            <a:r>
              <a:rPr lang="es-CO" sz="2400" b="1" dirty="0" smtClean="0">
                <a:effectLst>
                  <a:outerShdw blurRad="38100" dist="38100" dir="2700000" algn="tl">
                    <a:srgbClr val="000000">
                      <a:alpha val="43137"/>
                    </a:srgbClr>
                  </a:outerShdw>
                </a:effectLst>
                <a:latin typeface="Tofino"/>
              </a:rPr>
              <a:t>) </a:t>
            </a:r>
            <a:r>
              <a:rPr lang="es-CO" sz="2400" b="1" dirty="0">
                <a:effectLst>
                  <a:outerShdw blurRad="38100" dist="38100" dir="2700000" algn="tl">
                    <a:srgbClr val="000000">
                      <a:alpha val="43137"/>
                    </a:srgbClr>
                  </a:outerShdw>
                </a:effectLst>
                <a:latin typeface="Tofino"/>
              </a:rPr>
              <a:t>1992</a:t>
            </a:r>
          </a:p>
          <a:p>
            <a:pPr algn="ctr"/>
            <a:endParaRPr lang="es-CO" b="1" i="0" dirty="0">
              <a:solidFill>
                <a:srgbClr val="FFFFFF"/>
              </a:solidFill>
              <a:effectLst/>
              <a:latin typeface="Helvetica" panose="020B0604020202020204" pitchFamily="34" charset="0"/>
            </a:endParaRPr>
          </a:p>
        </p:txBody>
      </p:sp>
      <p:pic>
        <p:nvPicPr>
          <p:cNvPr id="9223" name="Picture 7" descr="https://s3.amazonaws.com/s3.timetoast.com/public/uploads/photos/12462045/about_bochs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1770"/>
            <a:ext cx="2024722" cy="1306579"/>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descr="https://s3.amazonaws.com/s3.timetoast.com/public/uploads/photos/12462045/about_bochs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20859"/>
            <a:ext cx="6096000"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448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37</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 name="Rectángulo 3"/>
          <p:cNvSpPr/>
          <p:nvPr/>
        </p:nvSpPr>
        <p:spPr>
          <a:xfrm>
            <a:off x="0" y="3185125"/>
            <a:ext cx="6096000" cy="1938992"/>
          </a:xfrm>
          <a:prstGeom prst="rect">
            <a:avLst/>
          </a:prstGeom>
        </p:spPr>
        <p:txBody>
          <a:bodyPr>
            <a:spAutoFit/>
          </a:bodyPr>
          <a:lstStyle/>
          <a:p>
            <a:pPr algn="just"/>
            <a:r>
              <a:rPr lang="es-CO" sz="2000" dirty="0">
                <a:latin typeface="Open Sans"/>
              </a:rPr>
              <a:t>La primera distribución que se uso ya de manera un poco más amplia, fundada por Peter </a:t>
            </a:r>
            <a:r>
              <a:rPr lang="es-CO" sz="2000" dirty="0" smtClean="0">
                <a:latin typeface="Open Sans"/>
              </a:rPr>
              <a:t>McDonald </a:t>
            </a:r>
            <a:r>
              <a:rPr lang="es-CO" sz="2000" dirty="0">
                <a:latin typeface="Open Sans"/>
              </a:rPr>
              <a:t>a mediados de 1992, que provenía de la distribución MCC. SLS fue la primera en ofrecer una distribución que contenía algo más que el núcleo de Linux y las utilidades básicas y poco tiempo después.</a:t>
            </a:r>
          </a:p>
        </p:txBody>
      </p:sp>
      <p:sp>
        <p:nvSpPr>
          <p:cNvPr id="5" name="Rectángulo 4"/>
          <p:cNvSpPr/>
          <p:nvPr/>
        </p:nvSpPr>
        <p:spPr>
          <a:xfrm>
            <a:off x="307975" y="1833112"/>
            <a:ext cx="5618846"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Softlanding Linux System (SLS</a:t>
            </a:r>
            <a:r>
              <a:rPr lang="es-CO" sz="2400" b="1" dirty="0" smtClean="0">
                <a:effectLst>
                  <a:outerShdw blurRad="38100" dist="38100" dir="2700000" algn="tl">
                    <a:srgbClr val="000000">
                      <a:alpha val="43137"/>
                    </a:srgbClr>
                  </a:outerShdw>
                </a:effectLst>
                <a:latin typeface="Tofino"/>
              </a:rPr>
              <a:t>) 1992</a:t>
            </a:r>
            <a:endParaRPr lang="es-CO" sz="2400" b="1" i="0" dirty="0">
              <a:effectLst>
                <a:outerShdw blurRad="38100" dist="38100" dir="2700000" algn="tl">
                  <a:srgbClr val="000000">
                    <a:alpha val="43137"/>
                  </a:srgbClr>
                </a:outerShdw>
              </a:effectLst>
              <a:latin typeface="Tofino"/>
            </a:endParaRPr>
          </a:p>
        </p:txBody>
      </p:sp>
      <p:pic>
        <p:nvPicPr>
          <p:cNvPr id="10242" name="Picture 2" descr="https://s3.amazonaws.com/s3.timetoast.com/public/uploads/photos/12462101/history-of-linux-8-6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525" y="2063944"/>
            <a:ext cx="60864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527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38</a:t>
            </a:fld>
            <a:endParaRPr lang="es-ES" sz="1200" dirty="0"/>
          </a:p>
        </p:txBody>
      </p:sp>
      <p:sp>
        <p:nvSpPr>
          <p:cNvPr id="13" name="Rectángulo 12"/>
          <p:cNvSpPr/>
          <p:nvPr/>
        </p:nvSpPr>
        <p:spPr>
          <a:xfrm>
            <a:off x="-321955" y="1552260"/>
            <a:ext cx="1790147" cy="1240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335495" y="2318988"/>
            <a:ext cx="4706385" cy="25757"/>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692956"/>
            <a:ext cx="6096000" cy="1938992"/>
          </a:xfrm>
          <a:prstGeom prst="rect">
            <a:avLst/>
          </a:prstGeom>
        </p:spPr>
        <p:txBody>
          <a:bodyPr>
            <a:spAutoFit/>
          </a:bodyPr>
          <a:lstStyle/>
          <a:p>
            <a:pPr algn="just"/>
            <a:r>
              <a:rPr lang="es-CO" sz="2000" dirty="0">
                <a:latin typeface="Open Sans"/>
              </a:rPr>
              <a:t>Distribución comercial fue desarrollada por Yggdrasil Computing, Incorporated, una empresa fundada por Adam J. Richter en Berkeley, California en 1993 y que le corresponde también el mérito de ser la primera distribución basada en CD-ROM (el predecesor de las distribuciones Live-CD).</a:t>
            </a:r>
          </a:p>
        </p:txBody>
      </p:sp>
      <p:sp>
        <p:nvSpPr>
          <p:cNvPr id="3" name="Rectángulo 2"/>
          <p:cNvSpPr/>
          <p:nvPr/>
        </p:nvSpPr>
        <p:spPr>
          <a:xfrm>
            <a:off x="1468192" y="1363926"/>
            <a:ext cx="4573688"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YggDrasil Linux/GNU/X o LGX</a:t>
            </a:r>
            <a:endParaRPr lang="es-CO" sz="2400" b="1" i="0" dirty="0">
              <a:effectLst>
                <a:outerShdw blurRad="38100" dist="38100" dir="2700000" algn="tl">
                  <a:srgbClr val="000000">
                    <a:alpha val="43137"/>
                  </a:srgbClr>
                </a:outerShdw>
              </a:effectLst>
              <a:latin typeface="Tofino"/>
            </a:endParaRPr>
          </a:p>
        </p:txBody>
      </p:sp>
      <p:sp>
        <p:nvSpPr>
          <p:cNvPr id="11" name="Rectángulo 10"/>
          <p:cNvSpPr/>
          <p:nvPr/>
        </p:nvSpPr>
        <p:spPr>
          <a:xfrm>
            <a:off x="2884284" y="1841457"/>
            <a:ext cx="870751"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1993</a:t>
            </a:r>
            <a:endParaRPr lang="es-CO" sz="2400" b="1" i="0" dirty="0">
              <a:effectLst>
                <a:outerShdw blurRad="38100" dist="38100" dir="2700000" algn="tl">
                  <a:srgbClr val="000000">
                    <a:alpha val="43137"/>
                  </a:srgbClr>
                </a:outerShdw>
              </a:effectLst>
              <a:latin typeface="Tofino"/>
            </a:endParaRPr>
          </a:p>
        </p:txBody>
      </p:sp>
      <p:pic>
        <p:nvPicPr>
          <p:cNvPr id="16386" name="Picture 2" descr="https://s3.amazonaws.com/s3.timetoast.com/public/uploads/photos/12462079/Lgx_yggdrasil_fall_199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4" y="1647835"/>
            <a:ext cx="1025610" cy="104966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s3.amazonaws.com/s3.timetoast.com/public/uploads/photos/12462079/Lgx_yggdrasil_fall_199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017" y="1261548"/>
            <a:ext cx="5468200" cy="559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361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39</a:t>
            </a:fld>
            <a:endParaRPr lang="es-ES" sz="1200" dirty="0"/>
          </a:p>
        </p:txBody>
      </p:sp>
      <p:sp>
        <p:nvSpPr>
          <p:cNvPr id="13" name="Rectángulo 12"/>
          <p:cNvSpPr/>
          <p:nvPr/>
        </p:nvSpPr>
        <p:spPr>
          <a:xfrm>
            <a:off x="-181439" y="1459483"/>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15511" y="2331076"/>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376085"/>
            <a:ext cx="6096000" cy="2246769"/>
          </a:xfrm>
          <a:prstGeom prst="rect">
            <a:avLst/>
          </a:prstGeom>
        </p:spPr>
        <p:txBody>
          <a:bodyPr>
            <a:spAutoFit/>
          </a:bodyPr>
          <a:lstStyle/>
          <a:p>
            <a:pPr algn="just"/>
            <a:r>
              <a:rPr lang="es-CO" sz="2000" dirty="0">
                <a:latin typeface="Open Sans"/>
              </a:rPr>
              <a:t>Patrick Volkerding decidió modificar SLS haciendo una buena cantidad de mejoras y sobre todo eliminando errores, este fue ya un sistema Linux completo con un software de instalación que permitía elegir lo que quería instalar, Slackware (actualmente en su versión 12.2) sigue teniendo muchos adeptos.</a:t>
            </a:r>
          </a:p>
        </p:txBody>
      </p:sp>
      <p:sp>
        <p:nvSpPr>
          <p:cNvPr id="3" name="Rectángulo 2"/>
          <p:cNvSpPr/>
          <p:nvPr/>
        </p:nvSpPr>
        <p:spPr>
          <a:xfrm>
            <a:off x="3213246" y="1228651"/>
            <a:ext cx="1691489"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Slackware</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2859752" y="1779863"/>
            <a:ext cx="204498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JUL 16, 1993</a:t>
            </a:r>
            <a:endParaRPr lang="es-CO" sz="2400" b="1" i="0" dirty="0">
              <a:effectLst>
                <a:outerShdw blurRad="38100" dist="38100" dir="2700000" algn="tl">
                  <a:srgbClr val="000000">
                    <a:alpha val="43137"/>
                  </a:srgbClr>
                </a:outerShdw>
              </a:effectLst>
              <a:latin typeface="Tofino"/>
            </a:endParaRPr>
          </a:p>
        </p:txBody>
      </p:sp>
      <p:pic>
        <p:nvPicPr>
          <p:cNvPr id="15362" name="Picture 2" descr="https://s3.amazonaws.com/s3.timetoast.com/public/uploads/photos/12462143/260px-Slack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515352"/>
            <a:ext cx="1766683" cy="126428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s3.amazonaws.com/s3.timetoast.com/public/uploads/photos/12462143/260px-Slack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79863"/>
            <a:ext cx="6096000" cy="436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483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5602" name="Picture 2" descr="Windows 1.01 - Menú 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2695572"/>
            <a:ext cx="5536419" cy="301043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Windows 1.01 - Menú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688" y="2578606"/>
            <a:ext cx="5751529" cy="312739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2174181" y="1609732"/>
            <a:ext cx="1516762" cy="1292662"/>
          </a:xfrm>
          <a:prstGeom prst="rect">
            <a:avLst/>
          </a:prstGeom>
          <a:noFill/>
        </p:spPr>
        <p:txBody>
          <a:bodyPr wrap="none" lIns="91440" tIns="45720" rIns="91440" bIns="45720">
            <a:spAutoFit/>
          </a:bodyPr>
          <a:lstStyle/>
          <a:p>
            <a:pPr algn="ctr"/>
            <a:r>
              <a:rPr lang="es-CO" sz="2400" b="1" dirty="0" smtClean="0">
                <a:effectLst>
                  <a:outerShdw blurRad="38100" dist="38100" dir="2700000" algn="tl">
                    <a:srgbClr val="000000">
                      <a:alpha val="43137"/>
                    </a:srgbClr>
                  </a:outerShdw>
                </a:effectLst>
                <a:latin typeface="Tofino"/>
              </a:rPr>
              <a:t>Menú file</a:t>
            </a:r>
            <a:endParaRPr lang="es-CO" sz="2400" b="1" dirty="0">
              <a:effectLst>
                <a:outerShdw blurRad="38100" dist="38100" dir="2700000" algn="tl">
                  <a:srgbClr val="000000">
                    <a:alpha val="43137"/>
                  </a:srgbClr>
                </a:outerShdw>
              </a:effectLst>
              <a:latin typeface="Tofino"/>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ángulo 8"/>
          <p:cNvSpPr/>
          <p:nvPr/>
        </p:nvSpPr>
        <p:spPr>
          <a:xfrm>
            <a:off x="8190936" y="1609732"/>
            <a:ext cx="1739579" cy="1292662"/>
          </a:xfrm>
          <a:prstGeom prst="rect">
            <a:avLst/>
          </a:prstGeom>
          <a:noFill/>
        </p:spPr>
        <p:txBody>
          <a:bodyPr wrap="none" lIns="91440" tIns="45720" rIns="91440" bIns="45720">
            <a:spAutoFit/>
          </a:bodyPr>
          <a:lstStyle/>
          <a:p>
            <a:pPr algn="ctr"/>
            <a:r>
              <a:rPr lang="es-CO" sz="2400" b="1" dirty="0" smtClean="0">
                <a:effectLst>
                  <a:outerShdw blurRad="38100" dist="38100" dir="2700000" algn="tl">
                    <a:srgbClr val="000000">
                      <a:alpha val="43137"/>
                    </a:srgbClr>
                  </a:outerShdw>
                </a:effectLst>
                <a:latin typeface="Tofino"/>
              </a:rPr>
              <a:t>Menú view</a:t>
            </a:r>
            <a:endParaRPr lang="es-CO" sz="2400" b="1" dirty="0">
              <a:effectLst>
                <a:outerShdw blurRad="38100" dist="38100" dir="2700000" algn="tl">
                  <a:srgbClr val="000000">
                    <a:alpha val="43137"/>
                  </a:srgbClr>
                </a:outerShdw>
              </a:effectLst>
              <a:latin typeface="Tofino"/>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02436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40</a:t>
            </a:fld>
            <a:endParaRPr lang="es-ES" sz="1200" dirty="0"/>
          </a:p>
        </p:txBody>
      </p:sp>
      <p:sp>
        <p:nvSpPr>
          <p:cNvPr id="13" name="Rectángulo 12"/>
          <p:cNvSpPr/>
          <p:nvPr/>
        </p:nvSpPr>
        <p:spPr>
          <a:xfrm>
            <a:off x="-283312" y="1512324"/>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1" y="2369712"/>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139225"/>
            <a:ext cx="6096000" cy="2246769"/>
          </a:xfrm>
          <a:prstGeom prst="rect">
            <a:avLst/>
          </a:prstGeom>
        </p:spPr>
        <p:txBody>
          <a:bodyPr>
            <a:spAutoFit/>
          </a:bodyPr>
          <a:lstStyle/>
          <a:p>
            <a:r>
              <a:rPr lang="es-CO" sz="2000" dirty="0">
                <a:latin typeface="Open Sans"/>
              </a:rPr>
              <a:t>Nace el Proyecto </a:t>
            </a:r>
            <a:r>
              <a:rPr lang="es-CO" sz="2000" dirty="0" smtClean="0">
                <a:latin typeface="Open Sans"/>
              </a:rPr>
              <a:t>Debian, </a:t>
            </a:r>
            <a:r>
              <a:rPr lang="es-CO" sz="2000" dirty="0">
                <a:latin typeface="Open Sans"/>
              </a:rPr>
              <a:t>a la fecha, es de las de </a:t>
            </a:r>
            <a:r>
              <a:rPr lang="es-CO" sz="2000" dirty="0" smtClean="0">
                <a:latin typeface="Open Sans"/>
              </a:rPr>
              <a:t>mayor</a:t>
            </a:r>
            <a:r>
              <a:rPr lang="es-CO" sz="2000" dirty="0">
                <a:latin typeface="Open Sans"/>
              </a:rPr>
              <a:t/>
            </a:r>
            <a:br>
              <a:rPr lang="es-CO" sz="2000" dirty="0">
                <a:latin typeface="Open Sans"/>
              </a:rPr>
            </a:br>
            <a:r>
              <a:rPr lang="es-CO" sz="2000" dirty="0">
                <a:latin typeface="Open Sans"/>
              </a:rPr>
              <a:t>importancia y de las pocas distribuciones Libres que existen, (es la base de Ubuntu y muchas otras distribuciones importantes) cuenta hasta con software de auditoría para verificar que todas las aplicaciones instaladas sean Software Libre.</a:t>
            </a:r>
          </a:p>
        </p:txBody>
      </p:sp>
      <p:sp>
        <p:nvSpPr>
          <p:cNvPr id="3" name="Rectángulo 2"/>
          <p:cNvSpPr/>
          <p:nvPr/>
        </p:nvSpPr>
        <p:spPr>
          <a:xfrm>
            <a:off x="2211471" y="1375288"/>
            <a:ext cx="2613216"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Proyecto Debian</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3409563" y="1863593"/>
            <a:ext cx="2153155"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AUG 16, 1993</a:t>
            </a:r>
            <a:endParaRPr lang="es-CO" sz="2400" b="1" i="0" dirty="0">
              <a:effectLst>
                <a:outerShdw blurRad="38100" dist="38100" dir="2700000" algn="tl">
                  <a:srgbClr val="000000">
                    <a:alpha val="43137"/>
                  </a:srgbClr>
                </a:outerShdw>
              </a:effectLst>
              <a:latin typeface="Tofino"/>
            </a:endParaRPr>
          </a:p>
        </p:txBody>
      </p:sp>
      <p:pic>
        <p:nvPicPr>
          <p:cNvPr id="14338" name="Picture 2" descr="https://s3.amazonaws.com/s3.timetoast.com/public/uploads/photos/12467420/1_bGm3m6DsLDTLAm_i7sDBYw.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9" y="1654884"/>
            <a:ext cx="1960358" cy="111189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s3.amazonaws.com/s3.timetoast.com/public/uploads/photos/12467420/1_bGm3m6DsLDTLAm_i7sDBYw.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831" y="2325258"/>
            <a:ext cx="6096000" cy="345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831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41</a:t>
            </a:fld>
            <a:endParaRPr lang="es-ES" sz="1200" dirty="0"/>
          </a:p>
        </p:txBody>
      </p:sp>
      <p:sp>
        <p:nvSpPr>
          <p:cNvPr id="13" name="Rectángulo 12"/>
          <p:cNvSpPr/>
          <p:nvPr/>
        </p:nvSpPr>
        <p:spPr>
          <a:xfrm>
            <a:off x="-339127" y="2071679"/>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04811" y="2923504"/>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4299527"/>
            <a:ext cx="6096000" cy="1938992"/>
          </a:xfrm>
          <a:prstGeom prst="rect">
            <a:avLst/>
          </a:prstGeom>
        </p:spPr>
        <p:txBody>
          <a:bodyPr>
            <a:spAutoFit/>
          </a:bodyPr>
          <a:lstStyle/>
          <a:p>
            <a:pPr algn="just"/>
            <a:r>
              <a:rPr lang="es-CO" sz="2000" dirty="0">
                <a:latin typeface="Open Sans"/>
              </a:rPr>
              <a:t>Basada en Slackware, acrónimo en alemán de "Software und Systementwicklung" (Desarrollo de Sistemas y de Software), que como particularidad tomo el manejador de paquetes RPM de RedHat sin basarse en esta distribución y desarrolló la herramienta gráfica yast para su administración.</a:t>
            </a:r>
          </a:p>
        </p:txBody>
      </p:sp>
      <p:sp>
        <p:nvSpPr>
          <p:cNvPr id="3" name="Rectángulo 2"/>
          <p:cNvSpPr/>
          <p:nvPr/>
        </p:nvSpPr>
        <p:spPr>
          <a:xfrm>
            <a:off x="832842" y="1240682"/>
            <a:ext cx="5381601" cy="830997"/>
          </a:xfrm>
          <a:prstGeom prst="rect">
            <a:avLst/>
          </a:prstGeom>
        </p:spPr>
        <p:txBody>
          <a:bodyPr wrap="none">
            <a:spAutoFit/>
          </a:bodyPr>
          <a:lstStyle/>
          <a:p>
            <a:pPr algn="ctr"/>
            <a:r>
              <a:rPr lang="de-DE" sz="2400" b="1" dirty="0">
                <a:effectLst>
                  <a:outerShdw blurRad="38100" dist="38100" dir="2700000" algn="tl">
                    <a:srgbClr val="000000">
                      <a:alpha val="43137"/>
                    </a:srgbClr>
                  </a:outerShdw>
                </a:effectLst>
                <a:latin typeface="Tofino"/>
              </a:rPr>
              <a:t>SuSe Linux </a:t>
            </a:r>
            <a:endParaRPr lang="de-DE" sz="2400" b="1" dirty="0" smtClean="0">
              <a:effectLst>
                <a:outerShdw blurRad="38100" dist="38100" dir="2700000" algn="tl">
                  <a:srgbClr val="000000">
                    <a:alpha val="43137"/>
                  </a:srgbClr>
                </a:outerShdw>
              </a:effectLst>
              <a:latin typeface="Tofino"/>
            </a:endParaRPr>
          </a:p>
          <a:p>
            <a:pPr algn="ctr"/>
            <a:r>
              <a:rPr lang="de-DE" sz="2400" b="1" dirty="0" smtClean="0">
                <a:effectLst>
                  <a:outerShdw blurRad="38100" dist="38100" dir="2700000" algn="tl">
                    <a:srgbClr val="000000">
                      <a:alpha val="43137"/>
                    </a:srgbClr>
                  </a:outerShdw>
                </a:effectLst>
                <a:latin typeface="Tofino"/>
              </a:rPr>
              <a:t>"</a:t>
            </a:r>
            <a:r>
              <a:rPr lang="de-DE" sz="2400" b="1" dirty="0">
                <a:effectLst>
                  <a:outerShdw blurRad="38100" dist="38100" dir="2700000" algn="tl">
                    <a:srgbClr val="000000">
                      <a:alpha val="43137"/>
                    </a:srgbClr>
                  </a:outerShdw>
                </a:effectLst>
                <a:latin typeface="Tofino"/>
              </a:rPr>
              <a:t>Software und Systementwicklung"</a:t>
            </a:r>
            <a:endParaRPr lang="de-DE"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3145974" y="2297536"/>
            <a:ext cx="755335" cy="400110"/>
          </a:xfrm>
          <a:prstGeom prst="rect">
            <a:avLst/>
          </a:prstGeom>
        </p:spPr>
        <p:txBody>
          <a:bodyPr wrap="none">
            <a:spAutoFit/>
          </a:bodyPr>
          <a:lstStyle/>
          <a:p>
            <a:pPr algn="ctr"/>
            <a:r>
              <a:rPr lang="es-CO" sz="2000" b="1" dirty="0">
                <a:effectLst>
                  <a:outerShdw blurRad="38100" dist="38100" dir="2700000" algn="tl">
                    <a:srgbClr val="000000">
                      <a:alpha val="43137"/>
                    </a:srgbClr>
                  </a:outerShdw>
                </a:effectLst>
                <a:latin typeface="Tofino"/>
              </a:rPr>
              <a:t>1994</a:t>
            </a:r>
            <a:endParaRPr lang="es-CO" sz="2000" b="1" i="0" dirty="0">
              <a:effectLst>
                <a:outerShdw blurRad="38100" dist="38100" dir="2700000" algn="tl">
                  <a:srgbClr val="000000">
                    <a:alpha val="43137"/>
                  </a:srgbClr>
                </a:outerShdw>
              </a:effectLst>
              <a:latin typeface="Tofino"/>
            </a:endParaRPr>
          </a:p>
        </p:txBody>
      </p:sp>
      <p:pic>
        <p:nvPicPr>
          <p:cNvPr id="13314" name="Picture 2" descr="https://s3.amazonaws.com/s3.timetoast.com/public/uploads/photos/12467567/sus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7" y="2212156"/>
            <a:ext cx="1750498" cy="97097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s3.amazonaws.com/s3.timetoast.com/public/uploads/photos/12467567/sus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828" y="2295656"/>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704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42</a:t>
            </a:fld>
            <a:endParaRPr lang="es-ES" sz="1200" dirty="0"/>
          </a:p>
        </p:txBody>
      </p:sp>
      <p:sp>
        <p:nvSpPr>
          <p:cNvPr id="13" name="Rectángulo 12"/>
          <p:cNvSpPr/>
          <p:nvPr/>
        </p:nvSpPr>
        <p:spPr>
          <a:xfrm>
            <a:off x="-32255" y="1520694"/>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331076"/>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800678"/>
            <a:ext cx="6096000" cy="1323439"/>
          </a:xfrm>
          <a:prstGeom prst="rect">
            <a:avLst/>
          </a:prstGeom>
        </p:spPr>
        <p:txBody>
          <a:bodyPr>
            <a:spAutoFit/>
          </a:bodyPr>
          <a:lstStyle/>
          <a:p>
            <a:pPr algn="just"/>
            <a:r>
              <a:rPr lang="es-CO" sz="2000" dirty="0">
                <a:latin typeface="Open Sans"/>
              </a:rPr>
              <a:t>Nacen 2 de las distribuciones más</a:t>
            </a:r>
            <a:br>
              <a:rPr lang="es-CO" sz="2000" dirty="0">
                <a:latin typeface="Open Sans"/>
              </a:rPr>
            </a:br>
            <a:r>
              <a:rPr lang="es-CO" sz="2000" dirty="0">
                <a:latin typeface="Open Sans"/>
              </a:rPr>
              <a:t>importantes que han existido, de las que se han derivado un número muy importante de distribuciones.</a:t>
            </a:r>
          </a:p>
        </p:txBody>
      </p:sp>
      <p:sp>
        <p:nvSpPr>
          <p:cNvPr id="3" name="Rectángulo 2"/>
          <p:cNvSpPr/>
          <p:nvPr/>
        </p:nvSpPr>
        <p:spPr>
          <a:xfrm>
            <a:off x="3048000" y="1289862"/>
            <a:ext cx="2340705"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Suse y RedHat</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3623615" y="1803514"/>
            <a:ext cx="870751"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1994</a:t>
            </a:r>
            <a:endParaRPr lang="es-CO" sz="2400" b="1" i="0" dirty="0">
              <a:effectLst>
                <a:outerShdw blurRad="38100" dist="38100" dir="2700000" algn="tl">
                  <a:srgbClr val="000000">
                    <a:alpha val="43137"/>
                  </a:srgbClr>
                </a:outerShdw>
              </a:effectLst>
              <a:latin typeface="Tofino"/>
            </a:endParaRPr>
          </a:p>
        </p:txBody>
      </p:sp>
      <p:pic>
        <p:nvPicPr>
          <p:cNvPr id="12290" name="Picture 2" descr="https://s3.amazonaws.com/s3.timetoast.com/public/uploads/photos/12467518/redhat-s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689610"/>
            <a:ext cx="1866408" cy="103818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s3.amazonaws.com/s3.timetoast.com/public/uploads/photos/12467518/redhat-s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27799"/>
            <a:ext cx="60960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22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43</a:t>
            </a:fld>
            <a:endParaRPr lang="es-ES" sz="1200" dirty="0"/>
          </a:p>
        </p:txBody>
      </p:sp>
      <p:sp>
        <p:nvSpPr>
          <p:cNvPr id="13" name="Rectángulo 12"/>
          <p:cNvSpPr/>
          <p:nvPr/>
        </p:nvSpPr>
        <p:spPr>
          <a:xfrm>
            <a:off x="-207197" y="1657230"/>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562896"/>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4108454"/>
            <a:ext cx="6096000" cy="1015663"/>
          </a:xfrm>
          <a:prstGeom prst="rect">
            <a:avLst/>
          </a:prstGeom>
        </p:spPr>
        <p:txBody>
          <a:bodyPr>
            <a:spAutoFit/>
          </a:bodyPr>
          <a:lstStyle/>
          <a:p>
            <a:pPr algn="just"/>
            <a:r>
              <a:rPr lang="es-CO" sz="2000" dirty="0">
                <a:latin typeface="Open Sans"/>
              </a:rPr>
              <a:t>Una de las distribuciones más importantes de la historia, desarrollada por Red Hat Software Inc. y fundada por Bob Young y Marc Ewing</a:t>
            </a:r>
          </a:p>
        </p:txBody>
      </p:sp>
      <p:sp>
        <p:nvSpPr>
          <p:cNvPr id="3" name="Rectángulo 2"/>
          <p:cNvSpPr/>
          <p:nvPr/>
        </p:nvSpPr>
        <p:spPr>
          <a:xfrm>
            <a:off x="2695298" y="1559285"/>
            <a:ext cx="1263487"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RedHat</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3958785" y="2047178"/>
            <a:ext cx="870751"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1994</a:t>
            </a:r>
            <a:endParaRPr lang="es-CO" sz="2400" b="1" i="0" dirty="0">
              <a:effectLst>
                <a:outerShdw blurRad="38100" dist="38100" dir="2700000" algn="tl">
                  <a:srgbClr val="000000">
                    <a:alpha val="43137"/>
                  </a:srgbClr>
                </a:outerShdw>
              </a:effectLst>
              <a:latin typeface="Tofino"/>
            </a:endParaRPr>
          </a:p>
        </p:txBody>
      </p:sp>
      <p:pic>
        <p:nvPicPr>
          <p:cNvPr id="11266" name="Picture 2" descr="https://s3.amazonaws.com/s3.timetoast.com/public/uploads/photos/12467588/qKz-vfOy_40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685488"/>
            <a:ext cx="1347765" cy="134776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s3.amazonaws.com/s3.timetoast.com/public/uploads/photos/12467588/qKz-vfOy_40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382" y="1233593"/>
            <a:ext cx="5599835" cy="559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374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44</a:t>
            </a:fld>
            <a:endParaRPr lang="es-ES" sz="1200" dirty="0"/>
          </a:p>
        </p:txBody>
      </p:sp>
      <p:sp>
        <p:nvSpPr>
          <p:cNvPr id="13" name="Rectángulo 12"/>
          <p:cNvSpPr/>
          <p:nvPr/>
        </p:nvSpPr>
        <p:spPr>
          <a:xfrm>
            <a:off x="-218941" y="1551019"/>
            <a:ext cx="2240924" cy="1576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439538"/>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830220"/>
            <a:ext cx="6096000" cy="1015663"/>
          </a:xfrm>
          <a:prstGeom prst="rect">
            <a:avLst/>
          </a:prstGeom>
        </p:spPr>
        <p:txBody>
          <a:bodyPr>
            <a:spAutoFit/>
          </a:bodyPr>
          <a:lstStyle/>
          <a:p>
            <a:pPr algn="just"/>
            <a:r>
              <a:rPr lang="es-CO" sz="2000" dirty="0">
                <a:latin typeface="Open Sans"/>
              </a:rPr>
              <a:t>Nacen respectivamente Conectiva (de origen brasileño) y Mandrake (de origen francés), Mandrake fue muy popular por su innovación.</a:t>
            </a:r>
          </a:p>
        </p:txBody>
      </p:sp>
      <p:sp>
        <p:nvSpPr>
          <p:cNvPr id="3" name="Rectángulo 2"/>
          <p:cNvSpPr/>
          <p:nvPr/>
        </p:nvSpPr>
        <p:spPr>
          <a:xfrm>
            <a:off x="2021983" y="1318197"/>
            <a:ext cx="3623108"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Conectiva de Mandrake</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3188240" y="1847069"/>
            <a:ext cx="870751"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1996</a:t>
            </a:r>
            <a:endParaRPr lang="es-CO" sz="2400" b="1" i="0" dirty="0">
              <a:effectLst>
                <a:outerShdw blurRad="38100" dist="38100" dir="2700000" algn="tl">
                  <a:srgbClr val="000000">
                    <a:alpha val="43137"/>
                  </a:srgbClr>
                </a:outerShdw>
              </a:effectLst>
              <a:latin typeface="Tofino"/>
            </a:endParaRPr>
          </a:p>
        </p:txBody>
      </p:sp>
      <p:pic>
        <p:nvPicPr>
          <p:cNvPr id="22530" name="Picture 2" descr="https://s3.amazonaws.com/s3.timetoast.com/public/uploads/photos/12467634/mandrakelinu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612483"/>
            <a:ext cx="969012" cy="1515067"/>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s://s3.amazonaws.com/s3.timetoast.com/public/uploads/photos/12467634/mandrakelinu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713" y="1318197"/>
            <a:ext cx="3432344" cy="536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09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45</a:t>
            </a:fld>
            <a:endParaRPr lang="es-ES" sz="1200" dirty="0"/>
          </a:p>
        </p:txBody>
      </p:sp>
      <p:sp>
        <p:nvSpPr>
          <p:cNvPr id="13" name="Rectángulo 12"/>
          <p:cNvSpPr/>
          <p:nvPr/>
        </p:nvSpPr>
        <p:spPr>
          <a:xfrm>
            <a:off x="-1" y="1379314"/>
            <a:ext cx="2188257" cy="1784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588653"/>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14967096" y="7915106"/>
            <a:ext cx="653158" cy="1072984"/>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807630"/>
            <a:ext cx="6096000" cy="1015663"/>
          </a:xfrm>
          <a:prstGeom prst="rect">
            <a:avLst/>
          </a:prstGeom>
        </p:spPr>
        <p:txBody>
          <a:bodyPr>
            <a:spAutoFit/>
          </a:bodyPr>
          <a:lstStyle/>
          <a:p>
            <a:r>
              <a:rPr lang="es-CO" sz="2000" dirty="0">
                <a:latin typeface="Open Sans"/>
              </a:rPr>
              <a:t>Una distribución desarrollada por Corel Corporation basada </a:t>
            </a:r>
            <a:r>
              <a:rPr lang="es-CO" sz="2000" dirty="0" smtClean="0">
                <a:latin typeface="Open Sans"/>
              </a:rPr>
              <a:t>en Debian </a:t>
            </a:r>
            <a:r>
              <a:rPr lang="es-CO" sz="2000" dirty="0">
                <a:latin typeface="Open Sans"/>
              </a:rPr>
              <a:t>y con ambiente KDE, que por problemas financieros desapareció.</a:t>
            </a:r>
          </a:p>
        </p:txBody>
      </p:sp>
      <p:sp>
        <p:nvSpPr>
          <p:cNvPr id="3" name="Rectángulo 2"/>
          <p:cNvSpPr/>
          <p:nvPr/>
        </p:nvSpPr>
        <p:spPr>
          <a:xfrm>
            <a:off x="2376246" y="1551375"/>
            <a:ext cx="1875835"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Corel Linux</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4252081" y="2012460"/>
            <a:ext cx="870751"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1999</a:t>
            </a:r>
            <a:endParaRPr lang="es-CO" sz="2400" b="1" i="0" dirty="0">
              <a:effectLst>
                <a:outerShdw blurRad="38100" dist="38100" dir="2700000" algn="tl">
                  <a:srgbClr val="000000">
                    <a:alpha val="43137"/>
                  </a:srgbClr>
                </a:outerShdw>
              </a:effectLst>
              <a:latin typeface="Tofino"/>
            </a:endParaRPr>
          </a:p>
        </p:txBody>
      </p:sp>
      <p:pic>
        <p:nvPicPr>
          <p:cNvPr id="21506" name="Picture 2" descr="https://s3.amazonaws.com/s3.timetoast.com/public/uploads/photos/12467656/dbad7e008fc662584d34dbfeb77de6d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73" y="1578514"/>
            <a:ext cx="1411837" cy="146367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s3.amazonaws.com/s3.timetoast.com/public/uploads/photos/12467656/dbad7e008fc662584d34dbfeb77de6d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176" y="1520394"/>
            <a:ext cx="5124864" cy="531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663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46</a:t>
            </a:fld>
            <a:endParaRPr lang="es-ES" sz="1200" dirty="0"/>
          </a:p>
        </p:txBody>
      </p:sp>
      <p:sp>
        <p:nvSpPr>
          <p:cNvPr id="13" name="Rectángulo 12"/>
          <p:cNvSpPr/>
          <p:nvPr/>
        </p:nvSpPr>
        <p:spPr>
          <a:xfrm>
            <a:off x="-437865" y="201567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906073" y="2550017"/>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86829" y="3539067"/>
            <a:ext cx="6096000" cy="3170099"/>
          </a:xfrm>
          <a:prstGeom prst="rect">
            <a:avLst/>
          </a:prstGeom>
        </p:spPr>
        <p:txBody>
          <a:bodyPr>
            <a:spAutoFit/>
          </a:bodyPr>
          <a:lstStyle/>
          <a:p>
            <a:r>
              <a:rPr lang="es-CO" sz="2000" dirty="0">
                <a:latin typeface="Open Sans"/>
              </a:rPr>
              <a:t>En agosto de 1999, sale a bolsa y sus acciones</a:t>
            </a:r>
            <a:br>
              <a:rPr lang="es-CO" sz="2000" dirty="0">
                <a:latin typeface="Open Sans"/>
              </a:rPr>
            </a:br>
            <a:r>
              <a:rPr lang="es-CO" sz="2000" dirty="0">
                <a:latin typeface="Open Sans"/>
              </a:rPr>
              <a:t>obtienen la octava ganancia de primer día más grande en toda la historia de Wall Street, a pesar de que cuatro años más tarde, el valor de estas acciones se cotizaban a cerca de la centésima parte</a:t>
            </a:r>
            <a:br>
              <a:rPr lang="es-CO" sz="2000" dirty="0">
                <a:latin typeface="Open Sans"/>
              </a:rPr>
            </a:br>
            <a:r>
              <a:rPr lang="es-CO" sz="2000" dirty="0">
                <a:latin typeface="Open Sans"/>
              </a:rPr>
              <a:t>del máximo valor que llegaron a alcanzar antes de la crisis de las punto com. RedHat desarrolló y usa rpm como manejador de paquetes y desarrolló también una herramienta gráfica de instalación llamada anaconda.</a:t>
            </a:r>
          </a:p>
        </p:txBody>
      </p:sp>
      <p:sp>
        <p:nvSpPr>
          <p:cNvPr id="3" name="Rectángulo 2"/>
          <p:cNvSpPr/>
          <p:nvPr/>
        </p:nvSpPr>
        <p:spPr>
          <a:xfrm>
            <a:off x="927338" y="1406645"/>
            <a:ext cx="4825167"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Acciones RedHat en Wall Street</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2904545" y="1978331"/>
            <a:ext cx="870751"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1999</a:t>
            </a:r>
            <a:endParaRPr lang="es-CO" sz="2400" b="1" i="0" dirty="0">
              <a:effectLst>
                <a:outerShdw blurRad="38100" dist="38100" dir="2700000" algn="tl">
                  <a:srgbClr val="000000">
                    <a:alpha val="43137"/>
                  </a:srgbClr>
                </a:outerShdw>
              </a:effectLst>
              <a:latin typeface="Tofino"/>
            </a:endParaRPr>
          </a:p>
        </p:txBody>
      </p:sp>
      <p:pic>
        <p:nvPicPr>
          <p:cNvPr id="20482" name="Picture 2" descr="https://s3.amazonaws.com/s3.timetoast.com/public/uploads/photos/12467611/41347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189115" y="2121415"/>
            <a:ext cx="1595952" cy="116454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s3.amazonaws.com/s3.timetoast.com/public/uploads/photos/12467611/41347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677" y="2220593"/>
            <a:ext cx="60960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732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47</a:t>
            </a:fld>
            <a:endParaRPr lang="es-ES" sz="1200" dirty="0"/>
          </a:p>
        </p:txBody>
      </p:sp>
      <p:sp>
        <p:nvSpPr>
          <p:cNvPr id="13" name="Rectángulo 12"/>
          <p:cNvSpPr/>
          <p:nvPr/>
        </p:nvSpPr>
        <p:spPr>
          <a:xfrm>
            <a:off x="-528017" y="1636902"/>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815921" y="2324914"/>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588483"/>
            <a:ext cx="6096000" cy="2554545"/>
          </a:xfrm>
          <a:prstGeom prst="rect">
            <a:avLst/>
          </a:prstGeom>
        </p:spPr>
        <p:txBody>
          <a:bodyPr>
            <a:spAutoFit/>
          </a:bodyPr>
          <a:lstStyle/>
          <a:p>
            <a:r>
              <a:rPr lang="es-CO" sz="2000" dirty="0">
                <a:latin typeface="Open Sans"/>
              </a:rPr>
              <a:t>México también tuvo una distribución que fue muy popular, desarrollada en 2001 por José Neif Jury, llamada LinuxPPP que estuvo basada en RedHat (la última versión fue la 6.2).</a:t>
            </a:r>
            <a:br>
              <a:rPr lang="es-CO" sz="2000" dirty="0">
                <a:latin typeface="Open Sans"/>
              </a:rPr>
            </a:br>
            <a:r>
              <a:rPr lang="es-CO" sz="2000" dirty="0">
                <a:latin typeface="Open Sans"/>
              </a:rPr>
              <a:t>Posteriormente Neif colaborando en la UNAM inició el desarrollo de Pumix, distribución de Linux basada en la rama inestable de Debian pero que por cambios administrativos en UNAM desapareció.</a:t>
            </a:r>
          </a:p>
        </p:txBody>
      </p:sp>
      <p:sp>
        <p:nvSpPr>
          <p:cNvPr id="3" name="Rectángulo 2"/>
          <p:cNvSpPr/>
          <p:nvPr/>
        </p:nvSpPr>
        <p:spPr>
          <a:xfrm>
            <a:off x="2233575" y="1406069"/>
            <a:ext cx="1619354"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LinuxPPP</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3852929" y="1750073"/>
            <a:ext cx="870751"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2001</a:t>
            </a:r>
            <a:endParaRPr lang="es-CO" sz="2400" b="1" i="0" dirty="0">
              <a:effectLst>
                <a:outerShdw blurRad="38100" dist="38100" dir="2700000" algn="tl">
                  <a:srgbClr val="000000">
                    <a:alpha val="43137"/>
                  </a:srgbClr>
                </a:outerShdw>
              </a:effectLst>
              <a:latin typeface="Tofino"/>
            </a:endParaRPr>
          </a:p>
        </p:txBody>
      </p:sp>
      <p:pic>
        <p:nvPicPr>
          <p:cNvPr id="19458" name="Picture 2" descr="https://s3.amazonaws.com/s3.timetoast.com/public/uploads/photos/12467685/logo_linuxpp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48" y="1980905"/>
            <a:ext cx="2078000" cy="63963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s://s3.amazonaws.com/s3.timetoast.com/public/uploads/photos/12467685/logo_linuxpp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24913"/>
            <a:ext cx="6096000" cy="4205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794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48</a:t>
            </a:fld>
            <a:endParaRPr lang="es-ES" sz="1200" dirty="0"/>
          </a:p>
        </p:txBody>
      </p:sp>
      <p:sp>
        <p:nvSpPr>
          <p:cNvPr id="13" name="Rectángulo 12"/>
          <p:cNvSpPr/>
          <p:nvPr/>
        </p:nvSpPr>
        <p:spPr>
          <a:xfrm>
            <a:off x="-321955" y="175152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614411"/>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692956"/>
            <a:ext cx="6096000" cy="1938992"/>
          </a:xfrm>
          <a:prstGeom prst="rect">
            <a:avLst/>
          </a:prstGeom>
        </p:spPr>
        <p:txBody>
          <a:bodyPr>
            <a:spAutoFit/>
          </a:bodyPr>
          <a:lstStyle/>
          <a:p>
            <a:r>
              <a:rPr lang="es-CO" sz="2000" dirty="0">
                <a:latin typeface="Open Sans"/>
              </a:rPr>
              <a:t>Canadá en 2001, la cual es comercial e incluye software comercial. En ese año nace la primera distribución China RedFlag y en diciembre la Linux From Scratch (posiblemente la primera que se basa en fuentes), de hecho es una manera de hacer una distribución.</a:t>
            </a:r>
          </a:p>
        </p:txBody>
      </p:sp>
      <p:sp>
        <p:nvSpPr>
          <p:cNvPr id="3" name="Rectángulo 2"/>
          <p:cNvSpPr/>
          <p:nvPr/>
        </p:nvSpPr>
        <p:spPr>
          <a:xfrm>
            <a:off x="307975" y="1270276"/>
            <a:ext cx="6096000" cy="830997"/>
          </a:xfrm>
          <a:prstGeom prst="rect">
            <a:avLst/>
          </a:prstGeom>
        </p:spPr>
        <p:txBody>
          <a:bodyPr>
            <a:spAutoFit/>
          </a:bodyPr>
          <a:lstStyle/>
          <a:p>
            <a:pPr algn="ctr"/>
            <a:r>
              <a:rPr lang="es-CO" sz="2400" b="1" dirty="0">
                <a:effectLst>
                  <a:outerShdw blurRad="38100" dist="38100" dir="2700000" algn="tl">
                    <a:srgbClr val="000000">
                      <a:alpha val="43137"/>
                    </a:srgbClr>
                  </a:outerShdw>
                </a:effectLst>
                <a:latin typeface="Tofino"/>
              </a:rPr>
              <a:t>Xandros (o Xandros Complete Linux Desktop Solution)</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4242830" y="2127009"/>
            <a:ext cx="870751"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2001</a:t>
            </a:r>
            <a:endParaRPr lang="es-CO" sz="2400" b="1" i="0" dirty="0">
              <a:effectLst>
                <a:outerShdw blurRad="38100" dist="38100" dir="2700000" algn="tl">
                  <a:srgbClr val="000000">
                    <a:alpha val="43137"/>
                  </a:srgbClr>
                </a:outerShdw>
              </a:effectLst>
              <a:latin typeface="Tofino"/>
            </a:endParaRPr>
          </a:p>
        </p:txBody>
      </p:sp>
      <p:pic>
        <p:nvPicPr>
          <p:cNvPr id="18434" name="Picture 2" descr="https://s3.amazonaws.com/s3.timetoast.com/public/uploads/photos/12467670/Xandros-Offers-Support-for-NoMachine-039-s-Thin-Client-Serv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97" y="1824131"/>
            <a:ext cx="1492921" cy="111969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s3.amazonaws.com/s3.timetoast.com/public/uploads/photos/12467670/Xandros-Offers-Support-for-NoMachine-039-s-Thin-Client-Serv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45659"/>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49</a:t>
            </a:fld>
            <a:endParaRPr lang="es-ES" sz="1200" dirty="0"/>
          </a:p>
        </p:txBody>
      </p:sp>
      <p:sp>
        <p:nvSpPr>
          <p:cNvPr id="13" name="Rectángulo 12"/>
          <p:cNvSpPr/>
          <p:nvPr/>
        </p:nvSpPr>
        <p:spPr>
          <a:xfrm>
            <a:off x="-72721" y="1660385"/>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550017"/>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939587"/>
            <a:ext cx="6096000" cy="1631216"/>
          </a:xfrm>
          <a:prstGeom prst="rect">
            <a:avLst/>
          </a:prstGeom>
        </p:spPr>
        <p:txBody>
          <a:bodyPr>
            <a:spAutoFit/>
          </a:bodyPr>
          <a:lstStyle/>
          <a:p>
            <a:r>
              <a:rPr lang="es-CO" sz="2000" dirty="0">
                <a:latin typeface="Open Sans"/>
              </a:rPr>
              <a:t>Nace la primera distribución de Linux española, LinEx desarrollada en la Junta de Extremadura y marca el inicio del desarrollo de distribuciones Linux por las comunidades autónomas que hoy en día es muy importante y productiva.</a:t>
            </a:r>
          </a:p>
        </p:txBody>
      </p:sp>
      <p:sp>
        <p:nvSpPr>
          <p:cNvPr id="3" name="Rectángulo 2"/>
          <p:cNvSpPr/>
          <p:nvPr/>
        </p:nvSpPr>
        <p:spPr>
          <a:xfrm>
            <a:off x="2520451" y="1660385"/>
            <a:ext cx="1055097"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LinEX</a:t>
            </a:r>
            <a:endParaRPr lang="es-CO" sz="2400" b="1" i="0" dirty="0">
              <a:effectLst>
                <a:outerShdw blurRad="38100" dist="38100" dir="2700000" algn="tl">
                  <a:srgbClr val="000000">
                    <a:alpha val="43137"/>
                  </a:srgbClr>
                </a:outerShdw>
              </a:effectLst>
              <a:latin typeface="Tofino"/>
            </a:endParaRPr>
          </a:p>
        </p:txBody>
      </p:sp>
      <p:sp>
        <p:nvSpPr>
          <p:cNvPr id="4" name="Rectángulo 3"/>
          <p:cNvSpPr/>
          <p:nvPr/>
        </p:nvSpPr>
        <p:spPr>
          <a:xfrm>
            <a:off x="3495170" y="2088352"/>
            <a:ext cx="870751"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Tofino"/>
              </a:rPr>
              <a:t>2002</a:t>
            </a:r>
            <a:endParaRPr lang="es-CO" sz="2400" b="1" i="0" dirty="0">
              <a:effectLst>
                <a:outerShdw blurRad="38100" dist="38100" dir="2700000" algn="tl">
                  <a:srgbClr val="000000">
                    <a:alpha val="43137"/>
                  </a:srgbClr>
                </a:outerShdw>
              </a:effectLst>
              <a:latin typeface="Tofino"/>
            </a:endParaRPr>
          </a:p>
        </p:txBody>
      </p:sp>
      <p:pic>
        <p:nvPicPr>
          <p:cNvPr id="17410" name="Picture 2" descr="https://s3.amazonaws.com/s3.timetoast.com/public/uploads/photos/12467699/tux-espa%C3%B1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9253"/>
            <a:ext cx="2145674" cy="129411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s3.amazonaws.com/s3.timetoast.com/public/uploads/photos/12467699/tux-espa%C3%B1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4585" y="1894152"/>
            <a:ext cx="6096000" cy="367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12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4578" name="Picture 2" descr="Windows 1.01 - Menú Spec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459037"/>
            <a:ext cx="5785552" cy="314589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Windows 1.01 - Opciones de venta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664" y="2459037"/>
            <a:ext cx="5785553" cy="314589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7421499" y="1595667"/>
            <a:ext cx="3278462" cy="1292662"/>
          </a:xfrm>
          <a:prstGeom prst="rect">
            <a:avLst/>
          </a:prstGeom>
          <a:noFill/>
        </p:spPr>
        <p:txBody>
          <a:bodyPr wrap="none" lIns="91440" tIns="45720" rIns="91440" bIns="45720">
            <a:spAutoFit/>
          </a:bodyPr>
          <a:lstStyle/>
          <a:p>
            <a:pPr algn="ctr"/>
            <a:r>
              <a:rPr lang="es-CO" sz="2400" b="1" dirty="0" smtClean="0">
                <a:effectLst>
                  <a:outerShdw blurRad="38100" dist="38100" dir="2700000" algn="tl">
                    <a:srgbClr val="000000">
                      <a:alpha val="43137"/>
                    </a:srgbClr>
                  </a:outerShdw>
                </a:effectLst>
                <a:latin typeface="Tofino"/>
              </a:rPr>
              <a:t>Opciones de ventana</a:t>
            </a:r>
            <a:endParaRPr lang="es-CO" sz="2400" b="1" dirty="0">
              <a:effectLst>
                <a:outerShdw blurRad="38100" dist="38100" dir="2700000" algn="tl">
                  <a:srgbClr val="000000">
                    <a:alpha val="43137"/>
                  </a:srgbClr>
                </a:outerShdw>
              </a:effectLst>
              <a:latin typeface="Tofino"/>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ángulo 8"/>
          <p:cNvSpPr/>
          <p:nvPr/>
        </p:nvSpPr>
        <p:spPr>
          <a:xfrm>
            <a:off x="1874421" y="1609732"/>
            <a:ext cx="2116285" cy="1292662"/>
          </a:xfrm>
          <a:prstGeom prst="rect">
            <a:avLst/>
          </a:prstGeom>
          <a:noFill/>
        </p:spPr>
        <p:txBody>
          <a:bodyPr wrap="none" lIns="91440" tIns="45720" rIns="91440" bIns="45720">
            <a:spAutoFit/>
          </a:bodyPr>
          <a:lstStyle/>
          <a:p>
            <a:pPr algn="ctr"/>
            <a:r>
              <a:rPr lang="es-CO" sz="2400" b="1" dirty="0" smtClean="0">
                <a:effectLst>
                  <a:outerShdw blurRad="38100" dist="38100" dir="2700000" algn="tl">
                    <a:srgbClr val="000000">
                      <a:alpha val="43137"/>
                    </a:srgbClr>
                  </a:outerShdw>
                </a:effectLst>
                <a:latin typeface="Tofino"/>
              </a:rPr>
              <a:t>Menú special</a:t>
            </a:r>
            <a:endParaRPr lang="es-CO" sz="2400" b="1" dirty="0">
              <a:effectLst>
                <a:outerShdw blurRad="38100" dist="38100" dir="2700000" algn="tl">
                  <a:srgbClr val="000000">
                    <a:alpha val="43137"/>
                  </a:srgbClr>
                </a:outerShdw>
              </a:effectLst>
              <a:latin typeface="Tofino"/>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69759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50</a:t>
            </a:fld>
            <a:endParaRPr lang="es-ES" sz="1200" dirty="0"/>
          </a:p>
        </p:txBody>
      </p:sp>
      <p:sp>
        <p:nvSpPr>
          <p:cNvPr id="13" name="Rectángulo 12"/>
          <p:cNvSpPr/>
          <p:nvPr/>
        </p:nvSpPr>
        <p:spPr>
          <a:xfrm>
            <a:off x="-104166" y="158711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69206" y="2402187"/>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172990"/>
            <a:ext cx="6096000" cy="3477875"/>
          </a:xfrm>
          <a:prstGeom prst="rect">
            <a:avLst/>
          </a:prstGeom>
        </p:spPr>
        <p:txBody>
          <a:bodyPr>
            <a:spAutoFit/>
          </a:bodyPr>
          <a:lstStyle/>
          <a:p>
            <a:r>
              <a:rPr lang="es-CO" sz="2000" dirty="0">
                <a:latin typeface="Open Sans"/>
              </a:rPr>
              <a:t>Una distribución GNU/Linux o BSD orientada a usuarios con cierta experiencia en estos sistemas operativos, fundada por Daniel Robbins y basada en la inactiva distribución llamada Enoch Linux. Esta es una distribución orientada a usuarios con mediana experiencia en sistemas operativos, su manejador de paquetes se llama emerge que permite descargar de Internet cada aplicación y compilarla de manera muy simple, lográndose un sistema</a:t>
            </a:r>
            <a:br>
              <a:rPr lang="es-CO" sz="2000" dirty="0">
                <a:latin typeface="Open Sans"/>
              </a:rPr>
            </a:br>
            <a:r>
              <a:rPr lang="es-CO" sz="2000" dirty="0">
                <a:latin typeface="Open Sans"/>
              </a:rPr>
              <a:t>extremadamente rápido.</a:t>
            </a:r>
          </a:p>
        </p:txBody>
      </p:sp>
      <p:sp>
        <p:nvSpPr>
          <p:cNvPr id="3" name="Rectángulo 2"/>
          <p:cNvSpPr/>
          <p:nvPr/>
        </p:nvSpPr>
        <p:spPr>
          <a:xfrm>
            <a:off x="2537404" y="1541094"/>
            <a:ext cx="2578383" cy="830997"/>
          </a:xfrm>
          <a:prstGeom prst="rect">
            <a:avLst/>
          </a:prstGeom>
        </p:spPr>
        <p:txBody>
          <a:bodyPr wrap="square">
            <a:spAutoFit/>
          </a:bodyPr>
          <a:lstStyle/>
          <a:p>
            <a:pPr algn="ctr"/>
            <a:r>
              <a:rPr lang="es-CO" sz="2400" b="1" dirty="0" smtClean="0">
                <a:effectLst>
                  <a:outerShdw blurRad="38100" dist="38100" dir="2700000" algn="tl">
                    <a:srgbClr val="000000">
                      <a:alpha val="43137"/>
                    </a:srgbClr>
                  </a:outerShdw>
                </a:effectLst>
                <a:latin typeface="Tofino"/>
              </a:rPr>
              <a:t>Gentoo</a:t>
            </a:r>
          </a:p>
          <a:p>
            <a:pPr algn="ctr"/>
            <a:r>
              <a:rPr lang="es-CO" sz="2400" b="1" i="0" dirty="0">
                <a:effectLst>
                  <a:outerShdw blurRad="38100" dist="38100" dir="2700000" algn="tl">
                    <a:srgbClr val="000000">
                      <a:alpha val="43137"/>
                    </a:srgbClr>
                  </a:outerShdw>
                </a:effectLst>
                <a:latin typeface="Tofino"/>
              </a:rPr>
              <a:t> </a:t>
            </a:r>
            <a:r>
              <a:rPr lang="es-CO" sz="2400" b="1" i="0" dirty="0" smtClean="0">
                <a:effectLst>
                  <a:outerShdw blurRad="38100" dist="38100" dir="2700000" algn="tl">
                    <a:srgbClr val="000000">
                      <a:alpha val="43137"/>
                    </a:srgbClr>
                  </a:outerShdw>
                </a:effectLst>
                <a:latin typeface="Tofino"/>
              </a:rPr>
              <a:t>                  2022</a:t>
            </a:r>
            <a:endParaRPr lang="es-CO" sz="2400" b="1" i="0" dirty="0">
              <a:effectLst>
                <a:outerShdw blurRad="38100" dist="38100" dir="2700000" algn="tl">
                  <a:srgbClr val="000000">
                    <a:alpha val="43137"/>
                  </a:srgbClr>
                </a:outerShdw>
              </a:effectLst>
              <a:latin typeface="Tofino"/>
            </a:endParaRPr>
          </a:p>
        </p:txBody>
      </p:sp>
      <p:pic>
        <p:nvPicPr>
          <p:cNvPr id="27650" name="Picture 2" descr="https://s3.amazonaws.com/s3.timetoast.com/public/uploads/photos/12467709/FL14O4UIGWJW2NX.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09" y="1599501"/>
            <a:ext cx="1351253" cy="1351253"/>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s3.amazonaws.com/s3.timetoast.com/public/uploads/photos/12467709/FL14O4UIGWJW2NX.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645" y="1184856"/>
            <a:ext cx="5648572" cy="564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93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51</a:t>
            </a:fld>
            <a:endParaRPr lang="es-ES" sz="1200" dirty="0"/>
          </a:p>
        </p:txBody>
      </p:sp>
      <p:sp>
        <p:nvSpPr>
          <p:cNvPr id="13" name="Rectángulo 12"/>
          <p:cNvSpPr/>
          <p:nvPr/>
        </p:nvSpPr>
        <p:spPr>
          <a:xfrm>
            <a:off x="-91287" y="175152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465296"/>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865482"/>
            <a:ext cx="6096000" cy="2246769"/>
          </a:xfrm>
          <a:prstGeom prst="rect">
            <a:avLst/>
          </a:prstGeom>
        </p:spPr>
        <p:txBody>
          <a:bodyPr>
            <a:spAutoFit/>
          </a:bodyPr>
          <a:lstStyle/>
          <a:p>
            <a:r>
              <a:rPr lang="es-CO" sz="2000" dirty="0">
                <a:latin typeface="Open Sans"/>
              </a:rPr>
              <a:t>Basada en Slackware, una de las llamadas mini distribuciones que ha tenido mucho éxito, enfocada principalmente a la reutilización de</a:t>
            </a:r>
            <a:br>
              <a:rPr lang="es-CO" sz="2000" dirty="0">
                <a:latin typeface="Open Sans"/>
              </a:rPr>
            </a:br>
            <a:r>
              <a:rPr lang="es-CO" sz="2000" dirty="0">
                <a:latin typeface="Open Sans"/>
              </a:rPr>
              <a:t>computadoras de recursos limitados o PCs obsoletas a las que se quiere dar uso. De la idea de Puppy nacería en 2005 DamnSmall pero basada en Debian.</a:t>
            </a:r>
          </a:p>
        </p:txBody>
      </p:sp>
      <p:sp>
        <p:nvSpPr>
          <p:cNvPr id="3" name="Rectángulo 2"/>
          <p:cNvSpPr/>
          <p:nvPr/>
        </p:nvSpPr>
        <p:spPr>
          <a:xfrm>
            <a:off x="1915022" y="1634299"/>
            <a:ext cx="2892508" cy="830997"/>
          </a:xfrm>
          <a:prstGeom prst="rect">
            <a:avLst/>
          </a:prstGeom>
        </p:spPr>
        <p:txBody>
          <a:bodyPr wrap="square">
            <a:spAutoFit/>
          </a:bodyPr>
          <a:lstStyle/>
          <a:p>
            <a:pPr algn="ctr"/>
            <a:r>
              <a:rPr lang="es-CO" sz="2400" b="1" dirty="0" smtClean="0">
                <a:effectLst>
                  <a:outerShdw blurRad="38100" dist="38100" dir="2700000" algn="tl">
                    <a:srgbClr val="000000">
                      <a:alpha val="43137"/>
                    </a:srgbClr>
                  </a:outerShdw>
                </a:effectLst>
                <a:latin typeface="Tofino"/>
              </a:rPr>
              <a:t>Puppy</a:t>
            </a:r>
          </a:p>
          <a:p>
            <a:pPr algn="ctr"/>
            <a:r>
              <a:rPr lang="es-CO" sz="2400" b="1" i="0" dirty="0">
                <a:effectLst>
                  <a:outerShdw blurRad="38100" dist="38100" dir="2700000" algn="tl">
                    <a:srgbClr val="000000">
                      <a:alpha val="43137"/>
                    </a:srgbClr>
                  </a:outerShdw>
                </a:effectLst>
                <a:latin typeface="Tofino"/>
              </a:rPr>
              <a:t> </a:t>
            </a:r>
            <a:r>
              <a:rPr lang="es-CO" sz="2400" b="1" i="0" dirty="0" smtClean="0">
                <a:effectLst>
                  <a:outerShdw blurRad="38100" dist="38100" dir="2700000" algn="tl">
                    <a:srgbClr val="000000">
                      <a:alpha val="43137"/>
                    </a:srgbClr>
                  </a:outerShdw>
                </a:effectLst>
                <a:latin typeface="Tofino"/>
              </a:rPr>
              <a:t>             2002</a:t>
            </a:r>
            <a:endParaRPr lang="es-CO" sz="2400" b="1" i="0" dirty="0">
              <a:effectLst>
                <a:outerShdw blurRad="38100" dist="38100" dir="2700000" algn="tl">
                  <a:srgbClr val="000000">
                    <a:alpha val="43137"/>
                  </a:srgbClr>
                </a:outerShdw>
              </a:effectLst>
              <a:latin typeface="Tofino"/>
            </a:endParaRPr>
          </a:p>
        </p:txBody>
      </p:sp>
      <p:pic>
        <p:nvPicPr>
          <p:cNvPr id="26626" name="Picture 2" descr="https://s3.amazonaws.com/s3.timetoast.com/public/uploads/photos/12467726/2320f675-9a9a-420c-bb88-2195d7ff2bce_3_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16" y="1924075"/>
            <a:ext cx="1759447" cy="1030926"/>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s://s3.amazonaws.com/s3.timetoast.com/public/uploads/photos/12467726/2320f675-9a9a-420c-bb88-2195d7ff2bce_3_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49797"/>
            <a:ext cx="6096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835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52</a:t>
            </a:fld>
            <a:endParaRPr lang="es-ES" sz="1200" dirty="0"/>
          </a:p>
        </p:txBody>
      </p:sp>
      <p:sp>
        <p:nvSpPr>
          <p:cNvPr id="13" name="Rectángulo 12"/>
          <p:cNvSpPr/>
          <p:nvPr/>
        </p:nvSpPr>
        <p:spPr>
          <a:xfrm>
            <a:off x="-321955" y="1489804"/>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292439"/>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611073"/>
            <a:ext cx="6096000" cy="2554545"/>
          </a:xfrm>
          <a:prstGeom prst="rect">
            <a:avLst/>
          </a:prstGeom>
        </p:spPr>
        <p:txBody>
          <a:bodyPr>
            <a:spAutoFit/>
          </a:bodyPr>
          <a:lstStyle/>
          <a:p>
            <a:r>
              <a:rPr lang="es-CO" sz="2000" dirty="0">
                <a:latin typeface="Open Sans"/>
              </a:rPr>
              <a:t>Red Hat RedHat cambia a un esquema comercial y termina con el soporte de su distribución, para cumplir con los reclamos de la comunidad que le dio fama por estas acciones, pero sobre todo para beneficiarse de los desarrollos de esta misma comunidad, lanza el proyecto Fedora, la rama libre de su distribución, haciendo libres también algunos de sus desarrollos.</a:t>
            </a:r>
          </a:p>
        </p:txBody>
      </p:sp>
      <p:sp>
        <p:nvSpPr>
          <p:cNvPr id="3" name="Rectángulo 2"/>
          <p:cNvSpPr/>
          <p:nvPr/>
        </p:nvSpPr>
        <p:spPr>
          <a:xfrm>
            <a:off x="2442705" y="1402290"/>
            <a:ext cx="3043695" cy="830997"/>
          </a:xfrm>
          <a:prstGeom prst="rect">
            <a:avLst/>
          </a:prstGeom>
        </p:spPr>
        <p:txBody>
          <a:bodyPr wrap="square">
            <a:spAutoFit/>
          </a:bodyPr>
          <a:lstStyle/>
          <a:p>
            <a:pPr algn="ctr"/>
            <a:r>
              <a:rPr lang="es-CO" sz="2400" b="1" dirty="0" smtClean="0">
                <a:effectLst>
                  <a:outerShdw blurRad="38100" dist="38100" dir="2700000" algn="tl">
                    <a:srgbClr val="000000">
                      <a:alpha val="43137"/>
                    </a:srgbClr>
                  </a:outerShdw>
                </a:effectLst>
                <a:latin typeface="Tofino"/>
              </a:rPr>
              <a:t>Fedora</a:t>
            </a:r>
          </a:p>
          <a:p>
            <a:pPr algn="ctr"/>
            <a:r>
              <a:rPr lang="es-CO" sz="2400" b="1" i="0" dirty="0">
                <a:effectLst>
                  <a:outerShdw blurRad="38100" dist="38100" dir="2700000" algn="tl">
                    <a:srgbClr val="000000">
                      <a:alpha val="43137"/>
                    </a:srgbClr>
                  </a:outerShdw>
                </a:effectLst>
                <a:latin typeface="Tofino"/>
              </a:rPr>
              <a:t> </a:t>
            </a:r>
            <a:r>
              <a:rPr lang="es-CO" sz="2400" b="1" i="0" dirty="0" smtClean="0">
                <a:effectLst>
                  <a:outerShdw blurRad="38100" dist="38100" dir="2700000" algn="tl">
                    <a:srgbClr val="000000">
                      <a:alpha val="43137"/>
                    </a:srgbClr>
                  </a:outerShdw>
                </a:effectLst>
                <a:latin typeface="Tofino"/>
              </a:rPr>
              <a:t>              2003</a:t>
            </a:r>
            <a:endParaRPr lang="es-CO" sz="2400" b="1" i="0" dirty="0">
              <a:effectLst>
                <a:outerShdw blurRad="38100" dist="38100" dir="2700000" algn="tl">
                  <a:srgbClr val="000000">
                    <a:alpha val="43137"/>
                  </a:srgbClr>
                </a:outerShdw>
              </a:effectLst>
              <a:latin typeface="Tofino"/>
            </a:endParaRPr>
          </a:p>
        </p:txBody>
      </p:sp>
      <p:pic>
        <p:nvPicPr>
          <p:cNvPr id="5" name="Imagen 4"/>
          <p:cNvPicPr>
            <a:picLocks noChangeAspect="1"/>
          </p:cNvPicPr>
          <p:nvPr/>
        </p:nvPicPr>
        <p:blipFill>
          <a:blip r:embed="rId3"/>
          <a:stretch>
            <a:fillRect/>
          </a:stretch>
        </p:blipFill>
        <p:spPr>
          <a:xfrm>
            <a:off x="-96949" y="1544533"/>
            <a:ext cx="1893926" cy="1266563"/>
          </a:xfrm>
          <a:prstGeom prst="rect">
            <a:avLst/>
          </a:prstGeom>
        </p:spPr>
      </p:pic>
      <p:pic>
        <p:nvPicPr>
          <p:cNvPr id="25602" name="Picture 2" descr="https://s3.amazonaws.com/s3.timetoast.com/public/uploads/photos/12488261/fedora-logo-100528469-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7142"/>
            <a:ext cx="6096000" cy="407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084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53</a:t>
            </a:fld>
            <a:endParaRPr lang="es-ES" sz="1200" dirty="0"/>
          </a:p>
        </p:txBody>
      </p:sp>
      <p:sp>
        <p:nvSpPr>
          <p:cNvPr id="13" name="Rectángulo 12"/>
          <p:cNvSpPr/>
          <p:nvPr/>
        </p:nvSpPr>
        <p:spPr>
          <a:xfrm>
            <a:off x="-220076" y="1649781"/>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954324" y="2446986"/>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155575" y="3623952"/>
            <a:ext cx="6096000" cy="2554545"/>
          </a:xfrm>
          <a:prstGeom prst="rect">
            <a:avLst/>
          </a:prstGeom>
        </p:spPr>
        <p:txBody>
          <a:bodyPr>
            <a:spAutoFit/>
          </a:bodyPr>
          <a:lstStyle/>
          <a:p>
            <a:r>
              <a:rPr lang="es-CO" sz="2000" dirty="0">
                <a:latin typeface="Open Sans"/>
              </a:rPr>
              <a:t>Al cambiar Red Hat a un esquema comercial y vender su Advanced Server, por el hecho de usar Software Libre se ve obligada liberar el código fuente de esa distribución, motivo por el cuál nace Centos en 2004, distribución que toma los fuentes del Advanced Server y forma una versión libre. Fedora usa yum, un manejador de paquetes muy similar a apt.</a:t>
            </a:r>
          </a:p>
        </p:txBody>
      </p:sp>
      <p:sp>
        <p:nvSpPr>
          <p:cNvPr id="3" name="Rectángulo 2"/>
          <p:cNvSpPr/>
          <p:nvPr/>
        </p:nvSpPr>
        <p:spPr>
          <a:xfrm>
            <a:off x="2589464" y="1586718"/>
            <a:ext cx="2574964" cy="830997"/>
          </a:xfrm>
          <a:prstGeom prst="rect">
            <a:avLst/>
          </a:prstGeom>
        </p:spPr>
        <p:txBody>
          <a:bodyPr wrap="square">
            <a:spAutoFit/>
          </a:bodyPr>
          <a:lstStyle/>
          <a:p>
            <a:pPr algn="ctr"/>
            <a:r>
              <a:rPr lang="es-CO" sz="2400" b="1" dirty="0" smtClean="0">
                <a:effectLst>
                  <a:outerShdw blurRad="38100" dist="38100" dir="2700000" algn="tl">
                    <a:srgbClr val="000000">
                      <a:alpha val="43137"/>
                    </a:srgbClr>
                  </a:outerShdw>
                </a:effectLst>
                <a:latin typeface="Tofino"/>
              </a:rPr>
              <a:t>Centos</a:t>
            </a:r>
          </a:p>
          <a:p>
            <a:pPr algn="ctr"/>
            <a:r>
              <a:rPr lang="es-CO" sz="2400" b="1" i="0" dirty="0" smtClean="0">
                <a:effectLst>
                  <a:outerShdw blurRad="38100" dist="38100" dir="2700000" algn="tl">
                    <a:srgbClr val="000000">
                      <a:alpha val="43137"/>
                    </a:srgbClr>
                  </a:outerShdw>
                </a:effectLst>
                <a:latin typeface="Tofino"/>
              </a:rPr>
              <a:t>                2004</a:t>
            </a:r>
            <a:endParaRPr lang="es-CO" sz="2400" b="1" i="0" dirty="0">
              <a:effectLst>
                <a:outerShdw blurRad="38100" dist="38100" dir="2700000" algn="tl">
                  <a:srgbClr val="000000">
                    <a:alpha val="43137"/>
                  </a:srgbClr>
                </a:outerShdw>
              </a:effectLst>
              <a:latin typeface="Tofino"/>
            </a:endParaRPr>
          </a:p>
        </p:txBody>
      </p:sp>
      <p:pic>
        <p:nvPicPr>
          <p:cNvPr id="24580" name="Picture 4" descr="https://s3.amazonaws.com/s3.timetoast.com/public/uploads/photos/12473499/centos-logo-porta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 y="1788347"/>
            <a:ext cx="1875437" cy="1098889"/>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ttps://s3.amazonaws.com/s3.timetoast.com/public/uploads/photos/12473499/centos-logo-porta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054" y="2149162"/>
            <a:ext cx="6096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076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54</a:t>
            </a:fld>
            <a:endParaRPr lang="es-ES" sz="1200" dirty="0"/>
          </a:p>
        </p:txBody>
      </p:sp>
      <p:sp>
        <p:nvSpPr>
          <p:cNvPr id="13" name="Rectángulo 12"/>
          <p:cNvSpPr/>
          <p:nvPr/>
        </p:nvSpPr>
        <p:spPr>
          <a:xfrm>
            <a:off x="-412107" y="1720443"/>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931831" y="2575775"/>
            <a:ext cx="4164170" cy="12879"/>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0" y="3127550"/>
            <a:ext cx="6096000" cy="2862322"/>
          </a:xfrm>
          <a:prstGeom prst="rect">
            <a:avLst/>
          </a:prstGeom>
        </p:spPr>
        <p:txBody>
          <a:bodyPr>
            <a:spAutoFit/>
          </a:bodyPr>
          <a:lstStyle/>
          <a:p>
            <a:r>
              <a:rPr lang="es-CO" sz="2000" dirty="0">
                <a:latin typeface="Open Sans"/>
              </a:rPr>
              <a:t>Se vuelve un trabajo relativamente simple, de hecho cada mes nacen nuevas distribuciones con características muy diversas, desarrolladas varios idiomas, basadas en las 6 ramas principales: Debian (y sus variantes Knoppix y Ubuntu), Fedora, Mandriva, OpenSuSe, Slackware y Gentoo, con áreas de aplicación que van desde consolas de videojuegos, firewalls, recuperación de sistemas, servicios a redes, audio y multimedia, etc.</a:t>
            </a:r>
          </a:p>
        </p:txBody>
      </p:sp>
      <p:sp>
        <p:nvSpPr>
          <p:cNvPr id="3" name="Rectángulo 2"/>
          <p:cNvSpPr/>
          <p:nvPr/>
        </p:nvSpPr>
        <p:spPr>
          <a:xfrm>
            <a:off x="460375" y="1203517"/>
            <a:ext cx="6096000" cy="1200329"/>
          </a:xfrm>
          <a:prstGeom prst="rect">
            <a:avLst/>
          </a:prstGeom>
        </p:spPr>
        <p:txBody>
          <a:bodyPr>
            <a:spAutoFit/>
          </a:bodyPr>
          <a:lstStyle/>
          <a:p>
            <a:pPr algn="ctr"/>
            <a:r>
              <a:rPr lang="es-CO" sz="2400" b="1" dirty="0">
                <a:effectLst>
                  <a:outerShdw blurRad="38100" dist="38100" dir="2700000" algn="tl">
                    <a:srgbClr val="000000">
                      <a:alpha val="43137"/>
                    </a:srgbClr>
                  </a:outerShdw>
                </a:effectLst>
                <a:latin typeface="Tofino"/>
              </a:rPr>
              <a:t>Desarrollo de distribuciones </a:t>
            </a:r>
            <a:r>
              <a:rPr lang="es-CO" sz="2400" b="1" dirty="0" smtClean="0">
                <a:effectLst>
                  <a:outerShdw blurRad="38100" dist="38100" dir="2700000" algn="tl">
                    <a:srgbClr val="000000">
                      <a:alpha val="43137"/>
                    </a:srgbClr>
                  </a:outerShdw>
                </a:effectLst>
                <a:latin typeface="Tofino"/>
              </a:rPr>
              <a:t>Linux</a:t>
            </a:r>
          </a:p>
          <a:p>
            <a:pPr algn="ctr"/>
            <a:r>
              <a:rPr lang="es-CO" sz="2400" b="1" dirty="0" smtClean="0">
                <a:effectLst>
                  <a:outerShdw blurRad="38100" dist="38100" dir="2700000" algn="tl">
                    <a:srgbClr val="000000">
                      <a:alpha val="43137"/>
                    </a:srgbClr>
                  </a:outerShdw>
                </a:effectLst>
                <a:latin typeface="Tofino"/>
              </a:rPr>
              <a:t> </a:t>
            </a:r>
            <a:r>
              <a:rPr lang="es-CO" sz="2400" b="1" dirty="0">
                <a:effectLst>
                  <a:outerShdw blurRad="38100" dist="38100" dir="2700000" algn="tl">
                    <a:srgbClr val="000000">
                      <a:alpha val="43137"/>
                    </a:srgbClr>
                  </a:outerShdw>
                </a:effectLst>
                <a:latin typeface="Tofino"/>
              </a:rPr>
              <a:t>por parte de </a:t>
            </a:r>
            <a:r>
              <a:rPr lang="es-CO" sz="2400" b="1" dirty="0" smtClean="0">
                <a:effectLst>
                  <a:outerShdw blurRad="38100" dist="38100" dir="2700000" algn="tl">
                    <a:srgbClr val="000000">
                      <a:alpha val="43137"/>
                    </a:srgbClr>
                  </a:outerShdw>
                </a:effectLst>
                <a:latin typeface="Tofino"/>
              </a:rPr>
              <a:t>usuarios</a:t>
            </a:r>
          </a:p>
          <a:p>
            <a:pPr algn="ctr"/>
            <a:r>
              <a:rPr lang="es-CO" sz="2400" b="1" i="0" dirty="0" smtClean="0">
                <a:effectLst>
                  <a:outerShdw blurRad="38100" dist="38100" dir="2700000" algn="tl">
                    <a:srgbClr val="000000">
                      <a:alpha val="43137"/>
                    </a:srgbClr>
                  </a:outerShdw>
                </a:effectLst>
                <a:latin typeface="Tofino"/>
              </a:rPr>
              <a:t>2004</a:t>
            </a:r>
            <a:endParaRPr lang="es-CO" sz="2400" b="1" i="0" dirty="0">
              <a:effectLst>
                <a:outerShdw blurRad="38100" dist="38100" dir="2700000" algn="tl">
                  <a:srgbClr val="000000">
                    <a:alpha val="43137"/>
                  </a:srgbClr>
                </a:outerShdw>
              </a:effectLst>
              <a:latin typeface="Tofino"/>
            </a:endParaRPr>
          </a:p>
        </p:txBody>
      </p:sp>
      <p:pic>
        <p:nvPicPr>
          <p:cNvPr id="23556" name="Picture 4" descr="https://s3.amazonaws.com/s3.timetoast.com/public/uploads/photos/12489172/distribuciones-linux-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54" y="1908099"/>
            <a:ext cx="2033833" cy="991494"/>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s3.amazonaws.com/s3.timetoast.com/public/uploads/photos/12489172/distribuciones-linux-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60583"/>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200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55</a:t>
            </a:fld>
            <a:endParaRPr lang="es-ES" sz="1200" dirty="0"/>
          </a:p>
        </p:txBody>
      </p:sp>
      <p:sp>
        <p:nvSpPr>
          <p:cNvPr id="13" name="Rectángulo 12"/>
          <p:cNvSpPr/>
          <p:nvPr/>
        </p:nvSpPr>
        <p:spPr>
          <a:xfrm>
            <a:off x="-422282" y="175152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921656" y="2491054"/>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155575" y="3501705"/>
            <a:ext cx="6096000" cy="1938992"/>
          </a:xfrm>
          <a:prstGeom prst="rect">
            <a:avLst/>
          </a:prstGeom>
        </p:spPr>
        <p:txBody>
          <a:bodyPr>
            <a:spAutoFit/>
          </a:bodyPr>
          <a:lstStyle/>
          <a:p>
            <a:r>
              <a:rPr lang="es-CO" sz="2000" dirty="0">
                <a:latin typeface="Open Sans"/>
              </a:rPr>
              <a:t>Una de las distribuciones Linux que mayor éxito y crecimiento ha</a:t>
            </a:r>
            <a:br>
              <a:rPr lang="es-CO" sz="2000" dirty="0">
                <a:latin typeface="Open Sans"/>
              </a:rPr>
            </a:br>
            <a:r>
              <a:rPr lang="es-CO" sz="2000" dirty="0">
                <a:latin typeface="Open Sans"/>
              </a:rPr>
              <a:t>tenido, desarrollada por Mark Shuttleworth y la empresa Canonical Ltd., con un financiamiento inicial de 10 millones de dólares. Ubuntu está basada en Debian.</a:t>
            </a:r>
          </a:p>
        </p:txBody>
      </p:sp>
      <p:sp>
        <p:nvSpPr>
          <p:cNvPr id="3" name="Rectángulo 2"/>
          <p:cNvSpPr/>
          <p:nvPr/>
        </p:nvSpPr>
        <p:spPr>
          <a:xfrm>
            <a:off x="2021983" y="1608541"/>
            <a:ext cx="3240259" cy="830997"/>
          </a:xfrm>
          <a:prstGeom prst="rect">
            <a:avLst/>
          </a:prstGeom>
        </p:spPr>
        <p:txBody>
          <a:bodyPr wrap="square">
            <a:spAutoFit/>
          </a:bodyPr>
          <a:lstStyle/>
          <a:p>
            <a:pPr algn="ctr"/>
            <a:r>
              <a:rPr lang="es-CO" sz="2400" b="1" dirty="0" smtClean="0">
                <a:effectLst>
                  <a:outerShdw blurRad="38100" dist="38100" dir="2700000" algn="tl">
                    <a:srgbClr val="000000">
                      <a:alpha val="43137"/>
                    </a:srgbClr>
                  </a:outerShdw>
                </a:effectLst>
                <a:latin typeface="Tofino"/>
              </a:rPr>
              <a:t>Ubuntu</a:t>
            </a:r>
          </a:p>
          <a:p>
            <a:pPr algn="ctr"/>
            <a:r>
              <a:rPr lang="es-CO" sz="2400" b="1" i="0" dirty="0">
                <a:effectLst>
                  <a:outerShdw blurRad="38100" dist="38100" dir="2700000" algn="tl">
                    <a:srgbClr val="000000">
                      <a:alpha val="43137"/>
                    </a:srgbClr>
                  </a:outerShdw>
                </a:effectLst>
                <a:latin typeface="Tofino"/>
              </a:rPr>
              <a:t> </a:t>
            </a:r>
            <a:r>
              <a:rPr lang="es-CO" sz="2400" b="1" i="0" dirty="0" smtClean="0">
                <a:effectLst>
                  <a:outerShdw blurRad="38100" dist="38100" dir="2700000" algn="tl">
                    <a:srgbClr val="000000">
                      <a:alpha val="43137"/>
                    </a:srgbClr>
                  </a:outerShdw>
                </a:effectLst>
                <a:latin typeface="Tofino"/>
              </a:rPr>
              <a:t>                2004</a:t>
            </a:r>
            <a:endParaRPr lang="es-CO" sz="2400" b="1" i="0" dirty="0">
              <a:effectLst>
                <a:outerShdw blurRad="38100" dist="38100" dir="2700000" algn="tl">
                  <a:srgbClr val="000000">
                    <a:alpha val="43137"/>
                  </a:srgbClr>
                </a:outerShdw>
              </a:effectLst>
              <a:latin typeface="Tofino"/>
            </a:endParaRPr>
          </a:p>
        </p:txBody>
      </p:sp>
      <p:pic>
        <p:nvPicPr>
          <p:cNvPr id="32770" name="Picture 2" descr="https://s3.amazonaws.com/s3.timetoast.com/public/uploads/photos/12473524/ubuntu-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95" y="1804333"/>
            <a:ext cx="1595952" cy="127041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s://s3.amazonaws.com/s3.timetoast.com/public/uploads/photos/12473524/ubuntu-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575" y="2582058"/>
            <a:ext cx="5940425" cy="377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602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56</a:t>
            </a:fld>
            <a:endParaRPr lang="es-ES" sz="1200" dirty="0"/>
          </a:p>
        </p:txBody>
      </p:sp>
      <p:sp>
        <p:nvSpPr>
          <p:cNvPr id="13" name="Rectángulo 12"/>
          <p:cNvSpPr/>
          <p:nvPr/>
        </p:nvSpPr>
        <p:spPr>
          <a:xfrm>
            <a:off x="-321955" y="1554199"/>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255089"/>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155575" y="3636831"/>
            <a:ext cx="6096000" cy="2246769"/>
          </a:xfrm>
          <a:prstGeom prst="rect">
            <a:avLst/>
          </a:prstGeom>
        </p:spPr>
        <p:txBody>
          <a:bodyPr>
            <a:spAutoFit/>
          </a:bodyPr>
          <a:lstStyle/>
          <a:p>
            <a:r>
              <a:rPr lang="es-CO" sz="2000" dirty="0">
                <a:latin typeface="Open Sans"/>
              </a:rPr>
              <a:t>En 2005 dando lugar a Mandriva, ambas usaron rpm como</a:t>
            </a:r>
            <a:br>
              <a:rPr lang="es-CO" sz="2000" dirty="0">
                <a:latin typeface="Open Sans"/>
              </a:rPr>
            </a:br>
            <a:r>
              <a:rPr lang="es-CO" sz="2000" dirty="0">
                <a:latin typeface="Open Sans"/>
              </a:rPr>
              <a:t>manejador de paquetes, el uso de KDE como ambiente de escritorio y por el uso de versiones de software muy nuevas (beta) y Conectiva que es importante por ser la primera distribución de Linux desarrollada en Latinoamérica.</a:t>
            </a:r>
          </a:p>
        </p:txBody>
      </p:sp>
      <p:sp>
        <p:nvSpPr>
          <p:cNvPr id="3" name="Rectángulo 2"/>
          <p:cNvSpPr/>
          <p:nvPr/>
        </p:nvSpPr>
        <p:spPr>
          <a:xfrm>
            <a:off x="1786311" y="1411213"/>
            <a:ext cx="3481148" cy="830997"/>
          </a:xfrm>
          <a:prstGeom prst="rect">
            <a:avLst/>
          </a:prstGeom>
        </p:spPr>
        <p:txBody>
          <a:bodyPr wrap="square">
            <a:spAutoFit/>
          </a:bodyPr>
          <a:lstStyle/>
          <a:p>
            <a:pPr algn="ctr"/>
            <a:r>
              <a:rPr lang="es-CO" sz="2400" b="1" dirty="0" smtClean="0">
                <a:effectLst>
                  <a:outerShdw blurRad="38100" dist="38100" dir="2700000" algn="tl">
                    <a:srgbClr val="000000">
                      <a:alpha val="43137"/>
                    </a:srgbClr>
                  </a:outerShdw>
                </a:effectLst>
                <a:latin typeface="Tofino"/>
              </a:rPr>
              <a:t>Mandriva</a:t>
            </a:r>
          </a:p>
          <a:p>
            <a:pPr algn="ctr"/>
            <a:r>
              <a:rPr lang="es-CO" sz="2400" b="1" i="0" dirty="0">
                <a:effectLst>
                  <a:outerShdw blurRad="38100" dist="38100" dir="2700000" algn="tl">
                    <a:srgbClr val="000000">
                      <a:alpha val="43137"/>
                    </a:srgbClr>
                  </a:outerShdw>
                </a:effectLst>
                <a:latin typeface="Tofino"/>
              </a:rPr>
              <a:t> </a:t>
            </a:r>
            <a:r>
              <a:rPr lang="es-CO" sz="2400" b="1" i="0" dirty="0" smtClean="0">
                <a:effectLst>
                  <a:outerShdw blurRad="38100" dist="38100" dir="2700000" algn="tl">
                    <a:srgbClr val="000000">
                      <a:alpha val="43137"/>
                    </a:srgbClr>
                  </a:outerShdw>
                </a:effectLst>
                <a:latin typeface="Tofino"/>
              </a:rPr>
              <a:t>               2005</a:t>
            </a:r>
            <a:endParaRPr lang="es-CO" sz="2400" b="1" i="0" dirty="0">
              <a:effectLst>
                <a:outerShdw blurRad="38100" dist="38100" dir="2700000" algn="tl">
                  <a:srgbClr val="000000">
                    <a:alpha val="43137"/>
                  </a:srgbClr>
                </a:outerShdw>
              </a:effectLst>
              <a:latin typeface="Tofino"/>
            </a:endParaRPr>
          </a:p>
        </p:txBody>
      </p:sp>
      <p:pic>
        <p:nvPicPr>
          <p:cNvPr id="31746" name="Picture 2" descr="https://s3.amazonaws.com/s3.timetoast.com/public/uploads/photos/12467640/mandriva-12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00" y="1709856"/>
            <a:ext cx="2098228" cy="1049114"/>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ttps://s3.amazonaws.com/s3.timetoast.com/public/uploads/photos/12467640/mandriva-12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493" y="2762182"/>
            <a:ext cx="6096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4045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Codificación abstracta&#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ángulo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xmlns="" id="{1D24B42B-925B-494C-A986-BD85E8117E1E}"/>
              </a:ext>
            </a:extLst>
          </p:cNvPr>
          <p:cNvSpPr>
            <a:spLocks noGrp="1"/>
          </p:cNvSpPr>
          <p:nvPr>
            <p:ph type="title"/>
          </p:nvPr>
        </p:nvSpPr>
        <p:spPr>
          <a:xfrm>
            <a:off x="6095999" y="2520779"/>
            <a:ext cx="5747657" cy="1661297"/>
          </a:xfrm>
        </p:spPr>
        <p:txBody>
          <a:bodyPr rtlCol="0">
            <a:normAutofit fontScale="90000"/>
          </a:bodyPr>
          <a:lstStyle/>
          <a:p>
            <a:pPr rtl="0"/>
            <a:r>
              <a:rPr lang="es-ES" dirty="0" smtClean="0"/>
              <a:t>Historia Mac os</a:t>
            </a:r>
            <a:endParaRPr lang="es-ES" dirty="0"/>
          </a:p>
        </p:txBody>
      </p:sp>
      <p:sp>
        <p:nvSpPr>
          <p:cNvPr id="4" name="Marcador de texto 3">
            <a:extLst>
              <a:ext uri="{FF2B5EF4-FFF2-40B4-BE49-F238E27FC236}">
                <a16:creationId xmlns:a16="http://schemas.microsoft.com/office/drawing/2014/main" xmlns="" id="{A8CA6DEC-302B-49C8-AC11-FD6F37AFA854}"/>
              </a:ext>
            </a:extLst>
          </p:cNvPr>
          <p:cNvSpPr>
            <a:spLocks noGrp="1"/>
          </p:cNvSpPr>
          <p:nvPr>
            <p:ph type="body" idx="1"/>
          </p:nvPr>
        </p:nvSpPr>
        <p:spPr>
          <a:xfrm>
            <a:off x="6096000" y="4209064"/>
            <a:ext cx="5749200" cy="365125"/>
          </a:xfrm>
        </p:spPr>
        <p:txBody>
          <a:bodyPr rtlCol="0">
            <a:normAutofit fontScale="85000" lnSpcReduction="20000"/>
          </a:bodyPr>
          <a:lstStyle/>
          <a:p>
            <a:pPr rtl="0"/>
            <a:r>
              <a:rPr lang="es-ES" dirty="0" smtClean="0"/>
              <a:t>Línea del tiempo</a:t>
            </a:r>
            <a:endParaRPr lang="es-ES" dirty="0"/>
          </a:p>
        </p:txBody>
      </p:sp>
      <p:sp>
        <p:nvSpPr>
          <p:cNvPr id="2094" name="Marcador de número de diapositiva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es-ES" sz="1200" smtClean="0"/>
              <a:pPr rtl="0"/>
              <a:t>57</a:t>
            </a:fld>
            <a:endParaRPr lang="es-ES" sz="1200" dirty="0"/>
          </a:p>
        </p:txBody>
      </p:sp>
    </p:spTree>
    <p:extLst>
      <p:ext uri="{BB962C8B-B14F-4D97-AF65-F5344CB8AC3E}">
        <p14:creationId xmlns:p14="http://schemas.microsoft.com/office/powerpoint/2010/main" val="2457369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58</a:t>
            </a:fld>
            <a:endParaRPr lang="es-ES" sz="1200" dirty="0"/>
          </a:p>
        </p:txBody>
      </p:sp>
      <p:sp>
        <p:nvSpPr>
          <p:cNvPr id="13" name="Rectángulo 12"/>
          <p:cNvSpPr/>
          <p:nvPr/>
        </p:nvSpPr>
        <p:spPr>
          <a:xfrm>
            <a:off x="-91287" y="152213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958020" y="2305318"/>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252651" y="1292747"/>
            <a:ext cx="3916329"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10.2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Jaguar</a:t>
            </a:r>
          </a:p>
          <a:p>
            <a:pPr>
              <a:lnSpc>
                <a:spcPct val="107000"/>
              </a:lnSpc>
              <a:spcAft>
                <a:spcPts val="800"/>
              </a:spcAft>
            </a:pP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2002</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 Os X 10.2 Jaguar Iso - cubalasopa"/>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470" y="1560225"/>
            <a:ext cx="1733550" cy="1299845"/>
          </a:xfrm>
          <a:prstGeom prst="rect">
            <a:avLst/>
          </a:prstGeom>
          <a:noFill/>
          <a:ln>
            <a:noFill/>
          </a:ln>
        </p:spPr>
      </p:pic>
      <p:sp>
        <p:nvSpPr>
          <p:cNvPr id="3" name="Rectángulo 2"/>
          <p:cNvSpPr/>
          <p:nvPr/>
        </p:nvSpPr>
        <p:spPr>
          <a:xfrm>
            <a:off x="6326668" y="1898843"/>
            <a:ext cx="6096000" cy="1631216"/>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1. Notable </a:t>
            </a:r>
            <a:r>
              <a:rPr lang="es-ES" sz="2000" dirty="0">
                <a:latin typeface="Open Sans"/>
                <a:ea typeface="Calibri" panose="020F0502020204030204" pitchFamily="34" charset="0"/>
                <a:cs typeface="Times New Roman" panose="02020603050405020304" pitchFamily="18" charset="0"/>
              </a:rPr>
              <a:t>mejora del </a:t>
            </a:r>
            <a:r>
              <a:rPr lang="es-ES" sz="2000" dirty="0" smtClean="0">
                <a:latin typeface="Open Sans"/>
                <a:ea typeface="Calibri" panose="020F0502020204030204" pitchFamily="34" charset="0"/>
                <a:cs typeface="Times New Roman" panose="02020603050405020304" pitchFamily="18" charset="0"/>
              </a:rPr>
              <a:t>rendimiento.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Un </a:t>
            </a:r>
            <a:r>
              <a:rPr lang="es-ES" sz="2000" dirty="0">
                <a:latin typeface="Open Sans"/>
                <a:ea typeface="Calibri" panose="020F0502020204030204" pitchFamily="34" charset="0"/>
                <a:cs typeface="Times New Roman" panose="02020603050405020304" pitchFamily="18" charset="0"/>
              </a:rPr>
              <a:t>diseño más </a:t>
            </a:r>
            <a:r>
              <a:rPr lang="es-ES" sz="2000" dirty="0" smtClean="0">
                <a:latin typeface="Open Sans"/>
                <a:ea typeface="Calibri" panose="020F0502020204030204" pitchFamily="34" charset="0"/>
                <a:cs typeface="Times New Roman" panose="02020603050405020304" pitchFamily="18" charset="0"/>
              </a:rPr>
              <a:t>elegante.</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Quartz Extreme.</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4. Cliente </a:t>
            </a:r>
            <a:r>
              <a:rPr lang="es-ES" sz="2000" dirty="0">
                <a:latin typeface="Open Sans"/>
                <a:ea typeface="Calibri" panose="020F0502020204030204" pitchFamily="34" charset="0"/>
                <a:cs typeface="Times New Roman" panose="02020603050405020304" pitchFamily="18" charset="0"/>
              </a:rPr>
              <a:t>de mensajería </a:t>
            </a:r>
            <a:r>
              <a:rPr lang="es-ES" sz="2000" dirty="0" smtClean="0">
                <a:latin typeface="Open Sans"/>
                <a:ea typeface="Calibri" panose="020F0502020204030204" pitchFamily="34" charset="0"/>
                <a:cs typeface="Times New Roman" panose="02020603050405020304" pitchFamily="18" charset="0"/>
              </a:rPr>
              <a:t>iChat.</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n-US" sz="2000" dirty="0" smtClean="0">
                <a:latin typeface="Open Sans"/>
                <a:ea typeface="Calibri" panose="020F0502020204030204" pitchFamily="34" charset="0"/>
                <a:cs typeface="Times New Roman" panose="02020603050405020304" pitchFamily="18" charset="0"/>
              </a:rPr>
              <a:t>5. Nueva agenda.</a:t>
            </a:r>
            <a:endParaRPr lang="es-CO" sz="2000" dirty="0">
              <a:effectLst/>
              <a:latin typeface="Open Sans"/>
              <a:ea typeface="Calibri" panose="020F0502020204030204" pitchFamily="34" charset="0"/>
              <a:cs typeface="Times New Roman" panose="02020603050405020304" pitchFamily="18" charset="0"/>
            </a:endParaRPr>
          </a:p>
        </p:txBody>
      </p:sp>
      <p:sp>
        <p:nvSpPr>
          <p:cNvPr id="4" name="Rectángulo 3"/>
          <p:cNvSpPr/>
          <p:nvPr/>
        </p:nvSpPr>
        <p:spPr>
          <a:xfrm>
            <a:off x="72980" y="3077402"/>
            <a:ext cx="6096000" cy="3170099"/>
          </a:xfrm>
          <a:prstGeom prst="rect">
            <a:avLst/>
          </a:prstGeom>
        </p:spPr>
        <p:txBody>
          <a:bodyPr>
            <a:spAutoFit/>
          </a:bodyPr>
          <a:lstStyle/>
          <a:p>
            <a:r>
              <a:rPr lang="es-CO" sz="2000" dirty="0">
                <a:latin typeface="Open Sans"/>
              </a:rPr>
              <a:t>El 25 de agosto de 2002 fue lanzada esta versión y Apple prosiguió con la andadura de su sistema operativo con el lanzamiento de Mac OS X v10.2 “Jaguar”) y que contaba con un nuevo incremento en su rendimiento, un nuevo y depurado look y más de 150 mejoras, entre estas estaba el mayor soporte para redes de Microsoft Windows, Quartz Extreme para la composición de gráficos sea procesada directamente por la tarjeta de video y un filtro contra spam.</a:t>
            </a:r>
          </a:p>
        </p:txBody>
      </p:sp>
      <p:sp>
        <p:nvSpPr>
          <p:cNvPr id="11" name="Rectángulo 10"/>
          <p:cNvSpPr/>
          <p:nvPr/>
        </p:nvSpPr>
        <p:spPr>
          <a:xfrm>
            <a:off x="6468330" y="1330835"/>
            <a:ext cx="3916329" cy="458780"/>
          </a:xfrm>
          <a:prstGeom prst="rect">
            <a:avLst/>
          </a:prstGeom>
        </p:spPr>
        <p:txBody>
          <a:bodyPr wrap="square">
            <a:spAutoFit/>
          </a:bodyPr>
          <a:lstStyle/>
          <a:p>
            <a:pPr>
              <a:lnSpc>
                <a:spcPct val="107000"/>
              </a:lnSpc>
              <a:spcAft>
                <a:spcPts val="800"/>
              </a:spcAft>
            </a:pP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Características:</a:t>
            </a:r>
          </a:p>
        </p:txBody>
      </p:sp>
      <p:pic>
        <p:nvPicPr>
          <p:cNvPr id="12" name="Imagen 11" descr="Mac Os X 10.2 Jaguar Iso - cubalasopa"/>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7268" y="3530059"/>
            <a:ext cx="5399931" cy="3303369"/>
          </a:xfrm>
          <a:prstGeom prst="rect">
            <a:avLst/>
          </a:prstGeom>
          <a:noFill/>
          <a:ln>
            <a:noFill/>
          </a:ln>
        </p:spPr>
      </p:pic>
    </p:spTree>
    <p:extLst>
      <p:ext uri="{BB962C8B-B14F-4D97-AF65-F5344CB8AC3E}">
        <p14:creationId xmlns:p14="http://schemas.microsoft.com/office/powerpoint/2010/main" val="3827622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59</a:t>
            </a:fld>
            <a:endParaRPr lang="es-ES" sz="1200" dirty="0"/>
          </a:p>
        </p:txBody>
      </p:sp>
      <p:sp>
        <p:nvSpPr>
          <p:cNvPr id="13" name="Rectángulo 12"/>
          <p:cNvSpPr/>
          <p:nvPr/>
        </p:nvSpPr>
        <p:spPr>
          <a:xfrm>
            <a:off x="-129924" y="175152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996225" y="2439538"/>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105641" y="1428510"/>
            <a:ext cx="3855184"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10.3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Panther</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2003</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 OS X 10.3 &quot;Panther&quot;, ¿El que debería haber sido en un principio?  [Especial historia Mac OS X]"/>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47" y="1795341"/>
            <a:ext cx="2034794" cy="1236878"/>
          </a:xfrm>
          <a:prstGeom prst="rect">
            <a:avLst/>
          </a:prstGeom>
          <a:noFill/>
          <a:ln>
            <a:noFill/>
          </a:ln>
        </p:spPr>
      </p:pic>
      <p:sp>
        <p:nvSpPr>
          <p:cNvPr id="3" name="Rectángulo 2"/>
          <p:cNvSpPr/>
          <p:nvPr/>
        </p:nvSpPr>
        <p:spPr>
          <a:xfrm>
            <a:off x="70847" y="3676416"/>
            <a:ext cx="6096000" cy="1938992"/>
          </a:xfrm>
          <a:prstGeom prst="rect">
            <a:avLst/>
          </a:prstGeom>
        </p:spPr>
        <p:txBody>
          <a:bodyPr>
            <a:spAutoFit/>
          </a:bodyPr>
          <a:lstStyle/>
          <a:p>
            <a:r>
              <a:rPr lang="es-CO" sz="2000" dirty="0">
                <a:latin typeface="Open Sans"/>
              </a:rPr>
              <a:t>Mac OS X v10.3 “Panther” se lanzó el 24 de octubre de 2003. Además de tener un rendimiento mucho mayor, incorporó la mayor actualización en la interfaz de usuario, y muchas mejoras que Jaguar el año anterior. Esta versión ya no era compatible en los antiguos modelos G3.</a:t>
            </a:r>
          </a:p>
        </p:txBody>
      </p:sp>
      <p:sp>
        <p:nvSpPr>
          <p:cNvPr id="10" name="Rectángulo 9"/>
          <p:cNvSpPr/>
          <p:nvPr/>
        </p:nvSpPr>
        <p:spPr>
          <a:xfrm>
            <a:off x="6468330" y="1330835"/>
            <a:ext cx="3916329" cy="458780"/>
          </a:xfrm>
          <a:prstGeom prst="rect">
            <a:avLst/>
          </a:prstGeom>
        </p:spPr>
        <p:txBody>
          <a:bodyPr wrap="square">
            <a:spAutoFit/>
          </a:bodyPr>
          <a:lstStyle/>
          <a:p>
            <a:pPr>
              <a:lnSpc>
                <a:spcPct val="107000"/>
              </a:lnSpc>
              <a:spcAft>
                <a:spcPts val="800"/>
              </a:spcAft>
            </a:pP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Características:</a:t>
            </a:r>
          </a:p>
        </p:txBody>
      </p:sp>
      <p:sp>
        <p:nvSpPr>
          <p:cNvPr id="4" name="Rectángulo 3"/>
          <p:cNvSpPr/>
          <p:nvPr/>
        </p:nvSpPr>
        <p:spPr>
          <a:xfrm>
            <a:off x="6070242" y="1789615"/>
            <a:ext cx="6096000" cy="2246769"/>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1, Finder </a:t>
            </a:r>
            <a:r>
              <a:rPr lang="es-ES" sz="2000" dirty="0">
                <a:latin typeface="Open Sans"/>
                <a:ea typeface="Calibri" panose="020F0502020204030204" pitchFamily="34" charset="0"/>
                <a:cs typeface="Times New Roman" panose="02020603050405020304" pitchFamily="18" charset="0"/>
              </a:rPr>
              <a:t>actualizado con búsqueda </a:t>
            </a:r>
            <a:r>
              <a:rPr lang="es-ES" sz="2000" dirty="0" smtClean="0">
                <a:latin typeface="Open Sans"/>
                <a:ea typeface="Calibri" panose="020F0502020204030204" pitchFamily="34" charset="0"/>
                <a:cs typeface="Times New Roman" panose="02020603050405020304" pitchFamily="18" charset="0"/>
              </a:rPr>
              <a:t>rápida.</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Estreno </a:t>
            </a:r>
            <a:r>
              <a:rPr lang="es-ES" sz="2000" dirty="0">
                <a:latin typeface="Open Sans"/>
                <a:ea typeface="Calibri" panose="020F0502020204030204" pitchFamily="34" charset="0"/>
                <a:cs typeface="Times New Roman" panose="02020603050405020304" pitchFamily="18" charset="0"/>
              </a:rPr>
              <a:t>de la función </a:t>
            </a:r>
            <a:r>
              <a:rPr lang="es-ES" sz="2000" dirty="0" smtClean="0">
                <a:latin typeface="Open Sans"/>
                <a:ea typeface="Calibri" panose="020F0502020204030204" pitchFamily="34" charset="0"/>
                <a:cs typeface="Times New Roman" panose="02020603050405020304" pitchFamily="18" charset="0"/>
              </a:rPr>
              <a:t>Exposé.</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Cambio </a:t>
            </a:r>
            <a:r>
              <a:rPr lang="es-ES" sz="2000" dirty="0">
                <a:latin typeface="Open Sans"/>
                <a:ea typeface="Calibri" panose="020F0502020204030204" pitchFamily="34" charset="0"/>
                <a:cs typeface="Times New Roman" panose="02020603050405020304" pitchFamily="18" charset="0"/>
              </a:rPr>
              <a:t>rápido de </a:t>
            </a:r>
            <a:r>
              <a:rPr lang="es-ES" sz="2000" dirty="0" smtClean="0">
                <a:latin typeface="Open Sans"/>
                <a:ea typeface="Calibri" panose="020F0502020204030204" pitchFamily="34" charset="0"/>
                <a:cs typeface="Times New Roman" panose="02020603050405020304" pitchFamily="18" charset="0"/>
              </a:rPr>
              <a:t>sesiones.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4. iChat </a:t>
            </a:r>
            <a:r>
              <a:rPr lang="es-ES" sz="2000" dirty="0">
                <a:latin typeface="Open Sans"/>
                <a:ea typeface="Calibri" panose="020F0502020204030204" pitchFamily="34" charset="0"/>
                <a:cs typeface="Times New Roman" panose="02020603050405020304" pitchFamily="18" charset="0"/>
              </a:rPr>
              <a:t>con soporte de </a:t>
            </a:r>
            <a:r>
              <a:rPr lang="es-ES" sz="2000" dirty="0" smtClean="0">
                <a:latin typeface="Open Sans"/>
                <a:ea typeface="Calibri" panose="020F0502020204030204" pitchFamily="34" charset="0"/>
                <a:cs typeface="Times New Roman" panose="02020603050405020304" pitchFamily="18" charset="0"/>
              </a:rPr>
              <a:t>vídeo.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5. Soporte </a:t>
            </a:r>
            <a:r>
              <a:rPr lang="es-ES" sz="2000" dirty="0">
                <a:latin typeface="Open Sans"/>
                <a:ea typeface="Calibri" panose="020F0502020204030204" pitchFamily="34" charset="0"/>
                <a:cs typeface="Times New Roman" panose="02020603050405020304" pitchFamily="18" charset="0"/>
              </a:rPr>
              <a:t>para </a:t>
            </a:r>
            <a:r>
              <a:rPr lang="es-ES" sz="2000" dirty="0" smtClean="0">
                <a:latin typeface="Open Sans"/>
                <a:ea typeface="Calibri" panose="020F0502020204030204" pitchFamily="34" charset="0"/>
                <a:cs typeface="Times New Roman" panose="02020603050405020304" pitchFamily="18" charset="0"/>
              </a:rPr>
              <a:t>Fax.</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6. FireVault.</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7. Posibilidad </a:t>
            </a:r>
            <a:r>
              <a:rPr lang="es-ES" sz="2000" dirty="0">
                <a:latin typeface="Open Sans"/>
                <a:ea typeface="Calibri" panose="020F0502020204030204" pitchFamily="34" charset="0"/>
                <a:cs typeface="Times New Roman" panose="02020603050405020304" pitchFamily="18" charset="0"/>
              </a:rPr>
              <a:t>de interactuar con Microsoft Windows</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CO"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Imagen 11" descr="Mac OS X 10.3 &quot;Panther&quot;, ¿El que debería haber sido en un principio?  [Especial historia Mac OS X]"/>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846" y="4015464"/>
            <a:ext cx="5999395" cy="2817963"/>
          </a:xfrm>
          <a:prstGeom prst="rect">
            <a:avLst/>
          </a:prstGeom>
          <a:noFill/>
          <a:ln>
            <a:noFill/>
          </a:ln>
        </p:spPr>
      </p:pic>
    </p:spTree>
    <p:extLst>
      <p:ext uri="{BB962C8B-B14F-4D97-AF65-F5344CB8AC3E}">
        <p14:creationId xmlns:p14="http://schemas.microsoft.com/office/powerpoint/2010/main" val="477467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a:t>
            </a:fld>
            <a:endParaRPr lang="es-ES" sz="1200" dirty="0"/>
          </a:p>
        </p:txBody>
      </p:sp>
      <p:sp>
        <p:nvSpPr>
          <p:cNvPr id="13" name="Rectángulo 12"/>
          <p:cNvSpPr/>
          <p:nvPr/>
        </p:nvSpPr>
        <p:spPr>
          <a:xfrm>
            <a:off x="481917" y="536035"/>
            <a:ext cx="2590800" cy="1591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996281" y="1714884"/>
            <a:ext cx="3043550"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24717" y="4893284"/>
            <a:ext cx="2497800" cy="461665"/>
          </a:xfrm>
          <a:prstGeom prst="rect">
            <a:avLst/>
          </a:prstGeom>
          <a:noFill/>
        </p:spPr>
        <p:txBody>
          <a:bodyPr wrap="none" lIns="91440" tIns="45720" rIns="91440" bIns="45720">
            <a:spAutoFit/>
          </a:bodyPr>
          <a:lstStyle/>
          <a:p>
            <a:pPr algn="ctr"/>
            <a:r>
              <a:rPr lang="es-ES" sz="2400" b="1" dirty="0">
                <a:ln w="0"/>
                <a:effectLst>
                  <a:outerShdw blurRad="38100" dist="19050" dir="2700000" algn="tl" rotWithShape="0">
                    <a:schemeClr val="dk1">
                      <a:alpha val="40000"/>
                    </a:schemeClr>
                  </a:outerShdw>
                </a:effectLst>
                <a:latin typeface="Tofino"/>
              </a:rPr>
              <a:t>Características:</a:t>
            </a: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9" name="Picture 4" descr="Windows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56" y="609437"/>
            <a:ext cx="1923722" cy="1444929"/>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3174870" y="1237295"/>
            <a:ext cx="2762808" cy="461665"/>
          </a:xfrm>
          <a:prstGeom prst="rect">
            <a:avLst/>
          </a:prstGeom>
          <a:noFill/>
        </p:spPr>
        <p:txBody>
          <a:bodyPr wrap="none" lIns="91440" tIns="45720" rIns="91440" bIns="45720">
            <a:spAutoFit/>
          </a:bodyPr>
          <a:lstStyle/>
          <a:p>
            <a:r>
              <a:rPr lang="es-CO" sz="2400" b="1" dirty="0">
                <a:effectLst>
                  <a:outerShdw blurRad="38100" dist="38100" dir="2700000" algn="tl">
                    <a:srgbClr val="000000">
                      <a:alpha val="43137"/>
                    </a:srgbClr>
                  </a:outerShdw>
                </a:effectLst>
                <a:latin typeface="Tofino"/>
              </a:rPr>
              <a:t>Windows 2 (1987)</a:t>
            </a:r>
          </a:p>
        </p:txBody>
      </p:sp>
      <p:sp>
        <p:nvSpPr>
          <p:cNvPr id="11" name="Rectángulo 10"/>
          <p:cNvSpPr/>
          <p:nvPr/>
        </p:nvSpPr>
        <p:spPr>
          <a:xfrm>
            <a:off x="24717" y="2432454"/>
            <a:ext cx="6096000" cy="2246769"/>
          </a:xfrm>
          <a:prstGeom prst="rect">
            <a:avLst/>
          </a:prstGeom>
        </p:spPr>
        <p:txBody>
          <a:bodyPr>
            <a:spAutoFit/>
          </a:bodyPr>
          <a:lstStyle/>
          <a:p>
            <a:pPr algn="just"/>
            <a:r>
              <a:rPr lang="es-CO" sz="2000" dirty="0">
                <a:latin typeface="Open Sans"/>
              </a:rPr>
              <a:t> una renovación de </a:t>
            </a:r>
            <a:r>
              <a:rPr lang="es-CO" sz="2000" dirty="0" smtClean="0">
                <a:latin typeface="Open Sans"/>
              </a:rPr>
              <a:t>Windows </a:t>
            </a:r>
            <a:r>
              <a:rPr lang="es-CO" sz="2000" dirty="0">
                <a:latin typeface="Open Sans"/>
              </a:rPr>
              <a:t>1 en la que los usuarios nos topamos con algo muy llamativo: iconos de escritorio. Además, Windows 2 contaba con mejores gráficos gracias a los mejores equipos de forma que contaba con más memoria. Fue la primera vez que vimos aplicaciones míticas cómo son por ejemplo Microsoft Word o Excel.</a:t>
            </a:r>
          </a:p>
        </p:txBody>
      </p:sp>
      <p:sp>
        <p:nvSpPr>
          <p:cNvPr id="12" name="Rectángulo 11"/>
          <p:cNvSpPr/>
          <p:nvPr/>
        </p:nvSpPr>
        <p:spPr>
          <a:xfrm>
            <a:off x="24717" y="5599812"/>
            <a:ext cx="4673331" cy="707886"/>
          </a:xfrm>
          <a:prstGeom prst="rect">
            <a:avLst/>
          </a:prstGeom>
          <a:noFill/>
        </p:spPr>
        <p:txBody>
          <a:bodyPr wrap="none" lIns="91440" tIns="45720" rIns="91440" bIns="45720">
            <a:spAutoFit/>
          </a:bodyPr>
          <a:lstStyle/>
          <a:p>
            <a:pPr algn="just"/>
            <a:r>
              <a:rPr lang="es-CO" sz="2000" dirty="0" smtClean="0">
                <a:latin typeface="Open Sans"/>
              </a:rPr>
              <a:t>1. Ventanas traslapadas.</a:t>
            </a:r>
            <a:endParaRPr lang="es-CO" sz="2000" dirty="0">
              <a:latin typeface="Open Sans"/>
            </a:endParaRPr>
          </a:p>
          <a:p>
            <a:pPr algn="just"/>
            <a:r>
              <a:rPr lang="es-CO" sz="2000" dirty="0" smtClean="0">
                <a:latin typeface="Open Sans"/>
              </a:rPr>
              <a:t>2. Archivos </a:t>
            </a:r>
            <a:r>
              <a:rPr lang="es-CO" sz="2000" dirty="0">
                <a:latin typeface="Open Sans"/>
              </a:rPr>
              <a:t>PIF para aplicaciones </a:t>
            </a:r>
            <a:r>
              <a:rPr lang="es-CO" sz="2000" dirty="0" smtClean="0">
                <a:latin typeface="Open Sans"/>
              </a:rPr>
              <a:t>DOS.</a:t>
            </a:r>
            <a:endParaRPr lang="es-CO" sz="2000" dirty="0">
              <a:latin typeface="Open Sans"/>
            </a:endParaRPr>
          </a:p>
        </p:txBody>
      </p:sp>
      <p:pic>
        <p:nvPicPr>
          <p:cNvPr id="5122" name="Picture 2" descr="Windows 2.01 - Pantalla princip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0717" y="2840933"/>
            <a:ext cx="6111539" cy="3342248"/>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7730126" y="1731816"/>
            <a:ext cx="2730235"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Pantalla principal</a:t>
            </a:r>
            <a:endParaRPr lang="es-CO" sz="2400" b="1" dirty="0">
              <a:effectLst>
                <a:outerShdw blurRad="38100" dist="38100" dir="2700000" algn="tl">
                  <a:srgbClr val="000000">
                    <a:alpha val="43137"/>
                  </a:srgbClr>
                </a:outerShdw>
              </a:effectLst>
              <a:latin typeface="Tofino"/>
            </a:endParaRPr>
          </a:p>
        </p:txBody>
      </p:sp>
    </p:spTree>
    <p:extLst>
      <p:ext uri="{BB962C8B-B14F-4D97-AF65-F5344CB8AC3E}">
        <p14:creationId xmlns:p14="http://schemas.microsoft.com/office/powerpoint/2010/main" val="275803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60</a:t>
            </a:fld>
            <a:endParaRPr lang="es-ES" sz="1200" dirty="0"/>
          </a:p>
        </p:txBody>
      </p:sp>
      <p:sp>
        <p:nvSpPr>
          <p:cNvPr id="13" name="Rectángulo 12"/>
          <p:cNvSpPr/>
          <p:nvPr/>
        </p:nvSpPr>
        <p:spPr>
          <a:xfrm>
            <a:off x="-439016" y="1644350"/>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904922" y="2588653"/>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1904922" y="1644350"/>
            <a:ext cx="4899254"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10.4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Tiger </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2005</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 OS X 10.4 | Apple Wiki | Fandom"/>
          <p:cNvPicPr/>
          <p:nvPr/>
        </p:nvPicPr>
        <p:blipFill>
          <a:blip r:embed="rId3">
            <a:extLst>
              <a:ext uri="{28A0092B-C50C-407E-A947-70E740481C1C}">
                <a14:useLocalDpi xmlns:a14="http://schemas.microsoft.com/office/drawing/2010/main" val="0"/>
              </a:ext>
            </a:extLst>
          </a:blip>
          <a:srcRect/>
          <a:stretch>
            <a:fillRect/>
          </a:stretch>
        </p:blipFill>
        <p:spPr bwMode="auto">
          <a:xfrm>
            <a:off x="-388063" y="1684661"/>
            <a:ext cx="2292985" cy="1295400"/>
          </a:xfrm>
          <a:prstGeom prst="rect">
            <a:avLst/>
          </a:prstGeom>
          <a:noFill/>
          <a:ln>
            <a:noFill/>
          </a:ln>
        </p:spPr>
      </p:pic>
      <p:sp>
        <p:nvSpPr>
          <p:cNvPr id="3" name="Rectángulo 2"/>
          <p:cNvSpPr/>
          <p:nvPr/>
        </p:nvSpPr>
        <p:spPr>
          <a:xfrm>
            <a:off x="0" y="3172990"/>
            <a:ext cx="6096000" cy="3477875"/>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1. Spotlight</a:t>
            </a:r>
            <a:r>
              <a:rPr lang="es-ES" sz="2000" dirty="0">
                <a:latin typeface="Open Sans"/>
                <a:ea typeface="Calibri" panose="020F0502020204030204" pitchFamily="34" charset="0"/>
                <a:cs typeface="Times New Roman" panose="02020603050405020304" pitchFamily="18" charset="0"/>
              </a:rPr>
              <a:t>: aparece por primera vez el sistema de búsqueda Apple basado en metadatos y contenidos del usuario.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Dashboard</a:t>
            </a:r>
            <a:r>
              <a:rPr lang="es-ES" sz="2000" dirty="0">
                <a:latin typeface="Open Sans"/>
                <a:ea typeface="Calibri" panose="020F0502020204030204" pitchFamily="34" charset="0"/>
                <a:cs typeface="Times New Roman" panose="02020603050405020304" pitchFamily="18" charset="0"/>
              </a:rPr>
              <a:t>: se introduce el acceso a microapps que proporcionan al usuario información útil. Todavía se mantiene </a:t>
            </a:r>
            <a:r>
              <a:rPr lang="es-ES" sz="2000" dirty="0" smtClean="0">
                <a:latin typeface="Open Sans"/>
                <a:ea typeface="Calibri" panose="020F0502020204030204" pitchFamily="34" charset="0"/>
                <a:cs typeface="Times New Roman" panose="02020603050405020304" pitchFamily="18" charset="0"/>
              </a:rPr>
              <a:t>actualmente.</a:t>
            </a:r>
            <a:endParaRPr lang="es-CO" sz="2000" dirty="0" smtClean="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iChat con videoconferencias de hasta 4 personas…</a:t>
            </a:r>
            <a:endParaRPr lang="es-CO" sz="2000" dirty="0" smtClean="0">
              <a:latin typeface="Open Sans"/>
              <a:ea typeface="Calibri" panose="020F0502020204030204" pitchFamily="34" charset="0"/>
              <a:cs typeface="Times New Roman" panose="02020603050405020304" pitchFamily="18" charset="0"/>
            </a:endParaRPr>
          </a:p>
          <a:p>
            <a:pPr lvl="0">
              <a:spcAft>
                <a:spcPts val="0"/>
              </a:spcAft>
            </a:pPr>
            <a:r>
              <a:rPr lang="en-US" sz="2000" dirty="0" smtClean="0">
                <a:latin typeface="Open Sans"/>
                <a:ea typeface="Calibri" panose="020F0502020204030204" pitchFamily="34" charset="0"/>
                <a:cs typeface="Times New Roman" panose="02020603050405020304" pitchFamily="18" charset="0"/>
              </a:rPr>
              <a:t>4. QuickTime 7.</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n-US" sz="2000" dirty="0" smtClean="0">
                <a:latin typeface="Open Sans"/>
                <a:ea typeface="Calibri" panose="020F0502020204030204" pitchFamily="34" charset="0"/>
                <a:cs typeface="Times New Roman" panose="02020603050405020304" pitchFamily="18" charset="0"/>
              </a:rPr>
              <a:t>5. Mejoras </a:t>
            </a:r>
            <a:r>
              <a:rPr lang="en-US" sz="2000" dirty="0">
                <a:latin typeface="Open Sans"/>
                <a:ea typeface="Calibri" panose="020F0502020204030204" pitchFamily="34" charset="0"/>
                <a:cs typeface="Times New Roman" panose="02020603050405020304" pitchFamily="18" charset="0"/>
              </a:rPr>
              <a:t>en </a:t>
            </a:r>
            <a:r>
              <a:rPr lang="en-US" sz="2000" dirty="0" smtClean="0">
                <a:latin typeface="Open Sans"/>
                <a:ea typeface="Calibri" panose="020F0502020204030204" pitchFamily="34" charset="0"/>
                <a:cs typeface="Times New Roman" panose="02020603050405020304" pitchFamily="18" charset="0"/>
              </a:rPr>
              <a:t>Safari.</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n-US" sz="2000" dirty="0" smtClean="0">
                <a:latin typeface="Open Sans"/>
                <a:ea typeface="Calibri" panose="020F0502020204030204" pitchFamily="34" charset="0"/>
                <a:cs typeface="Times New Roman" panose="02020603050405020304" pitchFamily="18" charset="0"/>
              </a:rPr>
              <a:t>6. VoiceOver</a:t>
            </a:r>
            <a:r>
              <a:rPr lang="en-US" sz="2000" b="1" dirty="0" smtClean="0">
                <a:latin typeface="Open Sans"/>
                <a:ea typeface="Calibri" panose="020F0502020204030204" pitchFamily="34" charset="0"/>
                <a:cs typeface="Times New Roman" panose="02020603050405020304" pitchFamily="18" charset="0"/>
              </a:rPr>
              <a:t>.</a:t>
            </a:r>
            <a:endParaRPr lang="es-CO" sz="2000" dirty="0">
              <a:effectLst/>
              <a:latin typeface="Open Sans"/>
              <a:ea typeface="Calibri" panose="020F0502020204030204" pitchFamily="34" charset="0"/>
              <a:cs typeface="Times New Roman" panose="02020603050405020304" pitchFamily="18" charset="0"/>
            </a:endParaRPr>
          </a:p>
        </p:txBody>
      </p:sp>
      <p:pic>
        <p:nvPicPr>
          <p:cNvPr id="10" name="Imagen 9" descr="Mac OS X 10.4 | Apple Wiki | Fandom"/>
          <p:cNvPicPr/>
          <p:nvPr/>
        </p:nvPicPr>
        <p:blipFill>
          <a:blip r:embed="rId3">
            <a:extLst>
              <a:ext uri="{28A0092B-C50C-407E-A947-70E740481C1C}">
                <a14:useLocalDpi xmlns:a14="http://schemas.microsoft.com/office/drawing/2010/main" val="0"/>
              </a:ext>
            </a:extLst>
          </a:blip>
          <a:srcRect/>
          <a:stretch>
            <a:fillRect/>
          </a:stretch>
        </p:blipFill>
        <p:spPr bwMode="auto">
          <a:xfrm>
            <a:off x="6217263" y="1428127"/>
            <a:ext cx="5775954" cy="4715095"/>
          </a:xfrm>
          <a:prstGeom prst="rect">
            <a:avLst/>
          </a:prstGeom>
          <a:noFill/>
          <a:ln>
            <a:noFill/>
          </a:ln>
        </p:spPr>
      </p:pic>
    </p:spTree>
    <p:extLst>
      <p:ext uri="{BB962C8B-B14F-4D97-AF65-F5344CB8AC3E}">
        <p14:creationId xmlns:p14="http://schemas.microsoft.com/office/powerpoint/2010/main" val="3606493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61</a:t>
            </a:fld>
            <a:endParaRPr lang="es-ES" sz="1200" dirty="0"/>
          </a:p>
        </p:txBody>
      </p:sp>
      <p:sp>
        <p:nvSpPr>
          <p:cNvPr id="13" name="Rectángulo 12"/>
          <p:cNvSpPr/>
          <p:nvPr/>
        </p:nvSpPr>
        <p:spPr>
          <a:xfrm>
            <a:off x="-166247" y="1699927"/>
            <a:ext cx="2239197" cy="1251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365692"/>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023176" y="1380422"/>
            <a:ext cx="4203048"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10.5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Leopard</a:t>
            </a:r>
          </a:p>
          <a:p>
            <a:pPr>
              <a:lnSpc>
                <a:spcPct val="107000"/>
              </a:lnSpc>
              <a:spcAft>
                <a:spcPts val="800"/>
              </a:spcAft>
            </a:pP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2007</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 OS X Leopard - Wikipedia"/>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4" y="1771644"/>
            <a:ext cx="2083489" cy="1126614"/>
          </a:xfrm>
          <a:prstGeom prst="rect">
            <a:avLst/>
          </a:prstGeom>
          <a:noFill/>
          <a:ln>
            <a:noFill/>
          </a:ln>
        </p:spPr>
      </p:pic>
      <p:sp>
        <p:nvSpPr>
          <p:cNvPr id="3" name="Rectángulo 2"/>
          <p:cNvSpPr/>
          <p:nvPr/>
        </p:nvSpPr>
        <p:spPr>
          <a:xfrm>
            <a:off x="0" y="3159214"/>
            <a:ext cx="6096000" cy="1938992"/>
          </a:xfrm>
          <a:prstGeom prst="rect">
            <a:avLst/>
          </a:prstGeom>
        </p:spPr>
        <p:txBody>
          <a:bodyPr>
            <a:spAutoFit/>
          </a:bodyPr>
          <a:lstStyle/>
          <a:p>
            <a:pPr algn="just"/>
            <a:r>
              <a:rPr lang="es-CO" sz="2000" dirty="0">
                <a:latin typeface="Open Sans"/>
              </a:rPr>
              <a:t>En esta </a:t>
            </a:r>
            <a:r>
              <a:rPr lang="es-CO" sz="2000" dirty="0" smtClean="0">
                <a:latin typeface="Open Sans"/>
              </a:rPr>
              <a:t>ocasión </a:t>
            </a:r>
            <a:r>
              <a:rPr lang="es-CO" sz="2000" dirty="0">
                <a:latin typeface="Open Sans"/>
              </a:rPr>
              <a:t>revisaremos el sistema operativo Mac OS X v10.5 “Leopard”, veremos cuales son las novedades y/o mejoras respecto a la anterior </a:t>
            </a:r>
            <a:r>
              <a:rPr lang="es-CO" sz="2000" dirty="0" smtClean="0">
                <a:latin typeface="Open Sans"/>
              </a:rPr>
              <a:t>versión </a:t>
            </a:r>
            <a:r>
              <a:rPr lang="es-CO" sz="2000" dirty="0">
                <a:latin typeface="Open Sans"/>
              </a:rPr>
              <a:t>“Tiger”, </a:t>
            </a:r>
            <a:r>
              <a:rPr lang="es-CO" sz="2000" dirty="0" smtClean="0">
                <a:latin typeface="Open Sans"/>
              </a:rPr>
              <a:t>además </a:t>
            </a:r>
            <a:r>
              <a:rPr lang="es-CO" sz="2000" dirty="0">
                <a:latin typeface="Open Sans"/>
              </a:rPr>
              <a:t>de analizar la conveniencia de una </a:t>
            </a:r>
            <a:r>
              <a:rPr lang="es-CO" sz="2000" dirty="0" smtClean="0">
                <a:latin typeface="Open Sans"/>
              </a:rPr>
              <a:t>actualización </a:t>
            </a:r>
            <a:r>
              <a:rPr lang="es-CO" sz="2000" dirty="0">
                <a:latin typeface="Open Sans"/>
              </a:rPr>
              <a:t>a este SO dada la controversia surgida desde su lanzamiento. </a:t>
            </a:r>
          </a:p>
        </p:txBody>
      </p:sp>
      <p:sp>
        <p:nvSpPr>
          <p:cNvPr id="11" name="Rectángulo 10"/>
          <p:cNvSpPr/>
          <p:nvPr/>
        </p:nvSpPr>
        <p:spPr>
          <a:xfrm>
            <a:off x="0" y="5076784"/>
            <a:ext cx="3916329" cy="458780"/>
          </a:xfrm>
          <a:prstGeom prst="rect">
            <a:avLst/>
          </a:prstGeom>
        </p:spPr>
        <p:txBody>
          <a:bodyPr wrap="square">
            <a:spAutoFit/>
          </a:bodyPr>
          <a:lstStyle/>
          <a:p>
            <a:pPr>
              <a:lnSpc>
                <a:spcPct val="107000"/>
              </a:lnSpc>
              <a:spcAft>
                <a:spcPts val="800"/>
              </a:spcAft>
            </a:pP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Características:</a:t>
            </a:r>
          </a:p>
        </p:txBody>
      </p:sp>
      <p:sp>
        <p:nvSpPr>
          <p:cNvPr id="4" name="Rectángulo 3"/>
          <p:cNvSpPr/>
          <p:nvPr/>
        </p:nvSpPr>
        <p:spPr>
          <a:xfrm>
            <a:off x="0" y="5509884"/>
            <a:ext cx="6096000" cy="1323439"/>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1. Finder </a:t>
            </a:r>
            <a:r>
              <a:rPr lang="es-ES" sz="2000" dirty="0">
                <a:latin typeface="Open Sans"/>
                <a:ea typeface="Calibri" panose="020F0502020204030204" pitchFamily="34" charset="0"/>
                <a:cs typeface="Times New Roman" panose="02020603050405020304" pitchFamily="18" charset="0"/>
              </a:rPr>
              <a:t>actualizado en cuanto a diseño y con mejor </a:t>
            </a:r>
            <a:r>
              <a:rPr lang="es-ES" sz="2000" dirty="0" smtClean="0">
                <a:latin typeface="Open Sans"/>
                <a:ea typeface="Calibri" panose="020F0502020204030204" pitchFamily="34" charset="0"/>
                <a:cs typeface="Times New Roman" panose="02020603050405020304" pitchFamily="18" charset="0"/>
              </a:rPr>
              <a:t>rendimiento.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Estreno </a:t>
            </a:r>
            <a:r>
              <a:rPr lang="es-ES" sz="2000" dirty="0">
                <a:latin typeface="Open Sans"/>
                <a:ea typeface="Calibri" panose="020F0502020204030204" pitchFamily="34" charset="0"/>
                <a:cs typeface="Times New Roman" panose="02020603050405020304" pitchFamily="18" charset="0"/>
              </a:rPr>
              <a:t>de Time </a:t>
            </a:r>
            <a:r>
              <a:rPr lang="es-ES" sz="2000" dirty="0" smtClean="0">
                <a:latin typeface="Open Sans"/>
                <a:ea typeface="Calibri" panose="020F0502020204030204" pitchFamily="34" charset="0"/>
                <a:cs typeface="Times New Roman" panose="02020603050405020304" pitchFamily="18" charset="0"/>
              </a:rPr>
              <a:t>Machine.</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Spaces.</a:t>
            </a:r>
            <a:endParaRPr lang="es-CO" sz="2000" dirty="0" smtClean="0">
              <a:latin typeface="Open Sans"/>
              <a:ea typeface="Calibri" panose="020F0502020204030204" pitchFamily="34" charset="0"/>
              <a:cs typeface="Times New Roman" panose="02020603050405020304" pitchFamily="18" charset="0"/>
            </a:endParaRPr>
          </a:p>
        </p:txBody>
      </p:sp>
      <p:sp>
        <p:nvSpPr>
          <p:cNvPr id="5" name="Rectángulo 4"/>
          <p:cNvSpPr/>
          <p:nvPr/>
        </p:nvSpPr>
        <p:spPr>
          <a:xfrm>
            <a:off x="6096000" y="1267042"/>
            <a:ext cx="6096000" cy="1631216"/>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4. Boot </a:t>
            </a:r>
            <a:r>
              <a:rPr lang="es-ES" sz="2000" dirty="0">
                <a:latin typeface="Open Sans"/>
                <a:ea typeface="Calibri" panose="020F0502020204030204" pitchFamily="34" charset="0"/>
                <a:cs typeface="Times New Roman" panose="02020603050405020304" pitchFamily="18" charset="0"/>
              </a:rPr>
              <a:t>camp </a:t>
            </a:r>
            <a:r>
              <a:rPr lang="es-ES" sz="2000" dirty="0" smtClean="0">
                <a:latin typeface="Open Sans"/>
                <a:ea typeface="Calibri" panose="020F0502020204030204" pitchFamily="34" charset="0"/>
                <a:cs typeface="Times New Roman" panose="02020603050405020304" pitchFamily="18" charset="0"/>
              </a:rPr>
              <a:t>pre-instalado.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5. Nuevas </a:t>
            </a:r>
            <a:r>
              <a:rPr lang="es-ES" sz="2000" dirty="0">
                <a:latin typeface="Open Sans"/>
                <a:ea typeface="Calibri" panose="020F0502020204030204" pitchFamily="34" charset="0"/>
                <a:cs typeface="Times New Roman" panose="02020603050405020304" pitchFamily="18" charset="0"/>
              </a:rPr>
              <a:t>funciones en el Mail y en iChat.</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6. También </a:t>
            </a:r>
            <a:r>
              <a:rPr lang="es-ES" sz="2000" dirty="0">
                <a:latin typeface="Open Sans"/>
                <a:ea typeface="Calibri" panose="020F0502020204030204" pitchFamily="34" charset="0"/>
                <a:cs typeface="Times New Roman" panose="02020603050405020304" pitchFamily="18" charset="0"/>
              </a:rPr>
              <a:t>se lograron mejoras importantes en cuanto a la </a:t>
            </a:r>
            <a:r>
              <a:rPr lang="es-ES" sz="2000" dirty="0" smtClean="0">
                <a:latin typeface="Open Sans"/>
                <a:ea typeface="Calibri" panose="020F0502020204030204" pitchFamily="34" charset="0"/>
                <a:cs typeface="Times New Roman" panose="02020603050405020304" pitchFamily="18" charset="0"/>
              </a:rPr>
              <a:t>seguridad.</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7. Soporte </a:t>
            </a:r>
            <a:r>
              <a:rPr lang="es-ES" sz="2000" dirty="0">
                <a:latin typeface="Open Sans"/>
                <a:ea typeface="Calibri" panose="020F0502020204030204" pitchFamily="34" charset="0"/>
                <a:cs typeface="Times New Roman" panose="02020603050405020304" pitchFamily="18" charset="0"/>
              </a:rPr>
              <a:t>completo para apps de 64 bits.</a:t>
            </a:r>
            <a:endParaRPr lang="es-CO" sz="2000" dirty="0">
              <a:effectLst/>
              <a:latin typeface="Open Sans"/>
              <a:ea typeface="Calibri" panose="020F0502020204030204" pitchFamily="34" charset="0"/>
              <a:cs typeface="Times New Roman" panose="02020603050405020304" pitchFamily="18" charset="0"/>
            </a:endParaRPr>
          </a:p>
        </p:txBody>
      </p:sp>
      <p:pic>
        <p:nvPicPr>
          <p:cNvPr id="14" name="Imagen 13" descr="Mac OS X Leopard - Wikipedia"/>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6224" y="3159214"/>
            <a:ext cx="5624163" cy="3200313"/>
          </a:xfrm>
          <a:prstGeom prst="rect">
            <a:avLst/>
          </a:prstGeom>
          <a:noFill/>
          <a:ln>
            <a:noFill/>
          </a:ln>
        </p:spPr>
      </p:pic>
    </p:spTree>
    <p:extLst>
      <p:ext uri="{BB962C8B-B14F-4D97-AF65-F5344CB8AC3E}">
        <p14:creationId xmlns:p14="http://schemas.microsoft.com/office/powerpoint/2010/main" val="2536747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62</a:t>
            </a:fld>
            <a:endParaRPr lang="es-ES" sz="1200" dirty="0"/>
          </a:p>
        </p:txBody>
      </p:sp>
      <p:sp>
        <p:nvSpPr>
          <p:cNvPr id="13" name="Rectángulo 12"/>
          <p:cNvSpPr/>
          <p:nvPr/>
        </p:nvSpPr>
        <p:spPr>
          <a:xfrm>
            <a:off x="-321955" y="2106460"/>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538423"/>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1667645" y="1425465"/>
            <a:ext cx="4782694"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10.6 Snow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Leopard</a:t>
            </a:r>
          </a:p>
          <a:p>
            <a:pPr>
              <a:lnSpc>
                <a:spcPct val="107000"/>
              </a:lnSpc>
              <a:spcAft>
                <a:spcPts val="800"/>
              </a:spcAft>
            </a:pP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2009</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 OS X 10.6 Snow Leopard esencial"/>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23" y="2243486"/>
            <a:ext cx="2116406" cy="984664"/>
          </a:xfrm>
          <a:prstGeom prst="rect">
            <a:avLst/>
          </a:prstGeom>
          <a:noFill/>
          <a:ln>
            <a:noFill/>
          </a:ln>
        </p:spPr>
      </p:pic>
      <p:pic>
        <p:nvPicPr>
          <p:cNvPr id="1030" name="Picture 6" descr="http://luxshopsoft.com/image/msstore/list/54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357" y="1678388"/>
            <a:ext cx="4789912" cy="4789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0" y="4039896"/>
            <a:ext cx="6096000" cy="1938992"/>
          </a:xfrm>
          <a:prstGeom prst="rect">
            <a:avLst/>
          </a:prstGeom>
        </p:spPr>
        <p:txBody>
          <a:bodyPr>
            <a:spAutoFit/>
          </a:bodyPr>
          <a:lstStyle/>
          <a:p>
            <a:pPr lvl="0" algn="just">
              <a:spcAft>
                <a:spcPts val="0"/>
              </a:spcAft>
            </a:pPr>
            <a:r>
              <a:rPr lang="es-ES" sz="2000" dirty="0" smtClean="0">
                <a:latin typeface="Open Sans"/>
                <a:ea typeface="Calibri" panose="020F0502020204030204" pitchFamily="34" charset="0"/>
                <a:cs typeface="Times New Roman" panose="02020603050405020304" pitchFamily="18" charset="0"/>
              </a:rPr>
              <a:t>1. Cambio </a:t>
            </a:r>
            <a:r>
              <a:rPr lang="es-ES" sz="2000" dirty="0">
                <a:latin typeface="Open Sans"/>
                <a:ea typeface="Calibri" panose="020F0502020204030204" pitchFamily="34" charset="0"/>
                <a:cs typeface="Times New Roman" panose="02020603050405020304" pitchFamily="18" charset="0"/>
              </a:rPr>
              <a:t>en la cantidad de espacio de la </a:t>
            </a:r>
            <a:r>
              <a:rPr lang="es-ES" sz="2000" dirty="0" smtClean="0">
                <a:latin typeface="Open Sans"/>
                <a:ea typeface="Calibri" panose="020F0502020204030204" pitchFamily="34" charset="0"/>
                <a:cs typeface="Times New Roman" panose="02020603050405020304" pitchFamily="18" charset="0"/>
              </a:rPr>
              <a:t>instalación.</a:t>
            </a:r>
            <a:endParaRPr lang="es-CO" sz="2000" dirty="0">
              <a:latin typeface="Open Sans"/>
              <a:ea typeface="Calibri" panose="020F0502020204030204" pitchFamily="34" charset="0"/>
              <a:cs typeface="Times New Roman" panose="02020603050405020304" pitchFamily="18" charset="0"/>
            </a:endParaRPr>
          </a:p>
          <a:p>
            <a:pPr lvl="0" algn="just">
              <a:spcAft>
                <a:spcPts val="0"/>
              </a:spcAft>
            </a:pPr>
            <a:r>
              <a:rPr lang="es-ES" sz="2000" dirty="0" smtClean="0">
                <a:latin typeface="Open Sans"/>
                <a:ea typeface="Calibri" panose="020F0502020204030204" pitchFamily="34" charset="0"/>
                <a:cs typeface="Times New Roman" panose="02020603050405020304" pitchFamily="18" charset="0"/>
              </a:rPr>
              <a:t>2. Mayor </a:t>
            </a:r>
            <a:r>
              <a:rPr lang="es-ES" sz="2000" dirty="0">
                <a:latin typeface="Open Sans"/>
                <a:ea typeface="Calibri" panose="020F0502020204030204" pitchFamily="34" charset="0"/>
                <a:cs typeface="Times New Roman" panose="02020603050405020304" pitchFamily="18" charset="0"/>
              </a:rPr>
              <a:t>velocidad de las copias en Time </a:t>
            </a:r>
            <a:r>
              <a:rPr lang="es-ES" sz="2000" dirty="0" smtClean="0">
                <a:latin typeface="Open Sans"/>
                <a:ea typeface="Calibri" panose="020F0502020204030204" pitchFamily="34" charset="0"/>
                <a:cs typeface="Times New Roman" panose="02020603050405020304" pitchFamily="18" charset="0"/>
              </a:rPr>
              <a:t>Machine.</a:t>
            </a:r>
            <a:endParaRPr lang="es-CO" sz="2000" dirty="0">
              <a:latin typeface="Open Sans"/>
              <a:ea typeface="Calibri" panose="020F0502020204030204" pitchFamily="34" charset="0"/>
              <a:cs typeface="Times New Roman" panose="02020603050405020304" pitchFamily="18" charset="0"/>
            </a:endParaRPr>
          </a:p>
          <a:p>
            <a:pPr lvl="0" algn="just">
              <a:spcAft>
                <a:spcPts val="0"/>
              </a:spcAft>
            </a:pPr>
            <a:r>
              <a:rPr lang="es-ES" sz="2000" dirty="0" smtClean="0">
                <a:latin typeface="Open Sans"/>
                <a:ea typeface="Calibri" panose="020F0502020204030204" pitchFamily="34" charset="0"/>
                <a:cs typeface="Times New Roman" panose="02020603050405020304" pitchFamily="18" charset="0"/>
              </a:rPr>
              <a:t>3. Finder </a:t>
            </a:r>
            <a:r>
              <a:rPr lang="es-ES" sz="2000" dirty="0">
                <a:latin typeface="Open Sans"/>
                <a:ea typeface="Calibri" panose="020F0502020204030204" pitchFamily="34" charset="0"/>
                <a:cs typeface="Times New Roman" panose="02020603050405020304" pitchFamily="18" charset="0"/>
              </a:rPr>
              <a:t>se re-escribió en </a:t>
            </a:r>
            <a:r>
              <a:rPr lang="es-ES" sz="2000" dirty="0" smtClean="0">
                <a:latin typeface="Open Sans"/>
                <a:ea typeface="Calibri" panose="020F0502020204030204" pitchFamily="34" charset="0"/>
                <a:cs typeface="Times New Roman" panose="02020603050405020304" pitchFamily="18" charset="0"/>
              </a:rPr>
              <a:t>Cocoa.</a:t>
            </a:r>
            <a:endParaRPr lang="es-CO" sz="2000" dirty="0">
              <a:latin typeface="Open Sans"/>
              <a:ea typeface="Calibri" panose="020F0502020204030204" pitchFamily="34" charset="0"/>
              <a:cs typeface="Times New Roman" panose="02020603050405020304" pitchFamily="18" charset="0"/>
            </a:endParaRPr>
          </a:p>
          <a:p>
            <a:pPr lvl="0" algn="just">
              <a:spcAft>
                <a:spcPts val="0"/>
              </a:spcAft>
            </a:pPr>
            <a:r>
              <a:rPr lang="es-ES" sz="2000" dirty="0" smtClean="0">
                <a:latin typeface="Open Sans"/>
                <a:ea typeface="Calibri" panose="020F0502020204030204" pitchFamily="34" charset="0"/>
                <a:cs typeface="Times New Roman" panose="02020603050405020304" pitchFamily="18" charset="0"/>
              </a:rPr>
              <a:t>4. Mejora </a:t>
            </a:r>
            <a:r>
              <a:rPr lang="es-ES" sz="2000" dirty="0">
                <a:latin typeface="Open Sans"/>
                <a:ea typeface="Calibri" panose="020F0502020204030204" pitchFamily="34" charset="0"/>
                <a:cs typeface="Times New Roman" panose="02020603050405020304" pitchFamily="18" charset="0"/>
              </a:rPr>
              <a:t>de Vista </a:t>
            </a:r>
            <a:r>
              <a:rPr lang="es-ES" sz="2000" dirty="0" smtClean="0">
                <a:latin typeface="Open Sans"/>
                <a:ea typeface="Calibri" panose="020F0502020204030204" pitchFamily="34" charset="0"/>
                <a:cs typeface="Times New Roman" panose="02020603050405020304" pitchFamily="18" charset="0"/>
              </a:rPr>
              <a:t>Previa.</a:t>
            </a:r>
            <a:endParaRPr lang="es-CO" sz="2000" dirty="0">
              <a:latin typeface="Open Sans"/>
              <a:ea typeface="Calibri" panose="020F0502020204030204" pitchFamily="34" charset="0"/>
              <a:cs typeface="Times New Roman" panose="02020603050405020304" pitchFamily="18" charset="0"/>
            </a:endParaRPr>
          </a:p>
          <a:p>
            <a:pPr lvl="0" algn="just">
              <a:spcAft>
                <a:spcPts val="0"/>
              </a:spcAft>
            </a:pPr>
            <a:r>
              <a:rPr lang="es-ES" sz="2000" dirty="0" smtClean="0">
                <a:latin typeface="Open Sans"/>
                <a:ea typeface="Calibri" panose="020F0502020204030204" pitchFamily="34" charset="0"/>
                <a:cs typeface="Times New Roman" panose="02020603050405020304" pitchFamily="18" charset="0"/>
              </a:rPr>
              <a:t>5. Safari </a:t>
            </a:r>
            <a:r>
              <a:rPr lang="es-ES" sz="2000" dirty="0">
                <a:latin typeface="Open Sans"/>
                <a:ea typeface="Calibri" panose="020F0502020204030204" pitchFamily="34" charset="0"/>
                <a:cs typeface="Times New Roman" panose="02020603050405020304" pitchFamily="18" charset="0"/>
              </a:rPr>
              <a:t>mucho más rápido.</a:t>
            </a:r>
            <a:endParaRPr lang="es-CO" sz="2000" dirty="0">
              <a:effectLst/>
              <a:latin typeface="Open Sans"/>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0064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63</a:t>
            </a:fld>
            <a:endParaRPr lang="es-ES" sz="1200" dirty="0"/>
          </a:p>
        </p:txBody>
      </p:sp>
      <p:sp>
        <p:nvSpPr>
          <p:cNvPr id="13" name="Rectángulo 12"/>
          <p:cNvSpPr/>
          <p:nvPr/>
        </p:nvSpPr>
        <p:spPr>
          <a:xfrm>
            <a:off x="-155681" y="175152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86378" y="2537138"/>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544016" y="1551868"/>
            <a:ext cx="3772599"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10.7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Lion</a:t>
            </a:r>
          </a:p>
          <a:p>
            <a:pPr>
              <a:lnSpc>
                <a:spcPct val="107000"/>
              </a:lnSpc>
              <a:spcAft>
                <a:spcPts val="800"/>
              </a:spcAft>
            </a:pP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2011</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OS X Lion ya está aquí, un repaso a sus siete principales novedades"/>
          <p:cNvPicPr/>
          <p:nvPr/>
        </p:nvPicPr>
        <p:blipFill>
          <a:blip r:embed="rId3">
            <a:extLst>
              <a:ext uri="{28A0092B-C50C-407E-A947-70E740481C1C}">
                <a14:useLocalDpi xmlns:a14="http://schemas.microsoft.com/office/drawing/2010/main" val="0"/>
              </a:ext>
            </a:extLst>
          </a:blip>
          <a:srcRect/>
          <a:stretch>
            <a:fillRect/>
          </a:stretch>
        </p:blipFill>
        <p:spPr bwMode="auto">
          <a:xfrm>
            <a:off x="155575" y="1918868"/>
            <a:ext cx="1920843" cy="1041340"/>
          </a:xfrm>
          <a:prstGeom prst="rect">
            <a:avLst/>
          </a:prstGeom>
          <a:noFill/>
          <a:ln>
            <a:noFill/>
          </a:ln>
        </p:spPr>
      </p:pic>
      <p:pic>
        <p:nvPicPr>
          <p:cNvPr id="10" name="Imagen 9" descr="OS X Lion ya está aquí, un repaso a sus siete principales novedades"/>
          <p:cNvPicPr/>
          <p:nvPr/>
        </p:nvPicPr>
        <p:blipFill>
          <a:blip r:embed="rId3">
            <a:extLst>
              <a:ext uri="{28A0092B-C50C-407E-A947-70E740481C1C}">
                <a14:useLocalDpi xmlns:a14="http://schemas.microsoft.com/office/drawing/2010/main" val="0"/>
              </a:ext>
            </a:extLst>
          </a:blip>
          <a:srcRect/>
          <a:stretch>
            <a:fillRect/>
          </a:stretch>
        </p:blipFill>
        <p:spPr bwMode="auto">
          <a:xfrm>
            <a:off x="6316615" y="1441461"/>
            <a:ext cx="5676602" cy="5242674"/>
          </a:xfrm>
          <a:prstGeom prst="rect">
            <a:avLst/>
          </a:prstGeom>
          <a:noFill/>
          <a:ln>
            <a:noFill/>
          </a:ln>
        </p:spPr>
      </p:pic>
      <p:sp>
        <p:nvSpPr>
          <p:cNvPr id="3" name="Rectángulo 2"/>
          <p:cNvSpPr/>
          <p:nvPr/>
        </p:nvSpPr>
        <p:spPr>
          <a:xfrm>
            <a:off x="307975" y="3745819"/>
            <a:ext cx="6096000" cy="1323439"/>
          </a:xfrm>
          <a:prstGeom prst="rect">
            <a:avLst/>
          </a:prstGeom>
        </p:spPr>
        <p:txBody>
          <a:bodyPr>
            <a:spAutoFit/>
          </a:bodyPr>
          <a:lstStyle/>
          <a:p>
            <a:pPr lvl="0">
              <a:spcAft>
                <a:spcPts val="0"/>
              </a:spcAft>
            </a:pPr>
            <a:r>
              <a:rPr lang="en-US" sz="2000" dirty="0" smtClean="0">
                <a:latin typeface="Open Sans"/>
                <a:ea typeface="Calibri" panose="020F0502020204030204" pitchFamily="34" charset="0"/>
                <a:cs typeface="Times New Roman" panose="02020603050405020304" pitchFamily="18" charset="0"/>
              </a:rPr>
              <a:t>1. Launchpad.</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Diversas </a:t>
            </a:r>
            <a:r>
              <a:rPr lang="es-ES" sz="2000" dirty="0">
                <a:latin typeface="Open Sans"/>
                <a:ea typeface="Calibri" panose="020F0502020204030204" pitchFamily="34" charset="0"/>
                <a:cs typeface="Times New Roman" panose="02020603050405020304" pitchFamily="18" charset="0"/>
              </a:rPr>
              <a:t>funciones de gestión de escritorio en Mac en el conocido como Mission </a:t>
            </a:r>
            <a:r>
              <a:rPr lang="es-ES" sz="2000" dirty="0" smtClean="0">
                <a:latin typeface="Open Sans"/>
                <a:ea typeface="Calibri" panose="020F0502020204030204" pitchFamily="34" charset="0"/>
                <a:cs typeface="Times New Roman" panose="02020603050405020304" pitchFamily="18" charset="0"/>
              </a:rPr>
              <a:t>Control.</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Apps </a:t>
            </a:r>
            <a:r>
              <a:rPr lang="es-ES" sz="2000" dirty="0">
                <a:latin typeface="Open Sans"/>
                <a:ea typeface="Calibri" panose="020F0502020204030204" pitchFamily="34" charset="0"/>
                <a:cs typeface="Times New Roman" panose="02020603050405020304" pitchFamily="18" charset="0"/>
              </a:rPr>
              <a:t>a pantalla completa y gestos multitáctiles.</a:t>
            </a:r>
            <a:endParaRPr lang="es-CO" sz="2000" dirty="0">
              <a:effectLst/>
              <a:latin typeface="Open Sans"/>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4738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64</a:t>
            </a:fld>
            <a:endParaRPr lang="es-ES" sz="1200" dirty="0"/>
          </a:p>
        </p:txBody>
      </p:sp>
      <p:sp>
        <p:nvSpPr>
          <p:cNvPr id="13" name="Rectángulo 12"/>
          <p:cNvSpPr/>
          <p:nvPr/>
        </p:nvSpPr>
        <p:spPr>
          <a:xfrm>
            <a:off x="-321955" y="175152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575775"/>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1561138" y="1305856"/>
            <a:ext cx="4738131"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10.11 El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Capitán</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2015</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Apple OS X El Capitan Review | PCMa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60" y="1798491"/>
            <a:ext cx="2017149" cy="1221818"/>
          </a:xfrm>
          <a:prstGeom prst="rect">
            <a:avLst/>
          </a:prstGeom>
          <a:noFill/>
          <a:ln>
            <a:noFill/>
          </a:ln>
        </p:spPr>
      </p:pic>
      <p:sp>
        <p:nvSpPr>
          <p:cNvPr id="3" name="Rectángulo 2"/>
          <p:cNvSpPr/>
          <p:nvPr/>
        </p:nvSpPr>
        <p:spPr>
          <a:xfrm>
            <a:off x="0" y="3412199"/>
            <a:ext cx="6096000" cy="2862322"/>
          </a:xfrm>
          <a:prstGeom prst="rect">
            <a:avLst/>
          </a:prstGeom>
        </p:spPr>
        <p:txBody>
          <a:bodyPr>
            <a:spAutoFit/>
          </a:bodyPr>
          <a:lstStyle/>
          <a:p>
            <a:pPr lvl="0">
              <a:spcAft>
                <a:spcPts val="0"/>
              </a:spcAft>
            </a:pPr>
            <a:r>
              <a:rPr lang="es-ES" sz="2000" b="1" dirty="0" smtClean="0">
                <a:latin typeface="Open Sans"/>
                <a:ea typeface="Calibri" panose="020F0502020204030204" pitchFamily="34" charset="0"/>
                <a:cs typeface="Times New Roman" panose="02020603050405020304" pitchFamily="18" charset="0"/>
              </a:rPr>
              <a:t>1. SplitView</a:t>
            </a:r>
            <a:r>
              <a:rPr lang="es-ES" sz="2000" dirty="0">
                <a:latin typeface="Open Sans"/>
                <a:ea typeface="Calibri" panose="020F0502020204030204" pitchFamily="34" charset="0"/>
                <a:cs typeface="Times New Roman" panose="02020603050405020304" pitchFamily="18" charset="0"/>
              </a:rPr>
              <a:t> para trabajar en contemporáneo con dos aplicaciones en la misma </a:t>
            </a:r>
            <a:r>
              <a:rPr lang="es-ES" sz="2000" dirty="0" smtClean="0">
                <a:latin typeface="Open Sans"/>
                <a:ea typeface="Calibri" panose="020F0502020204030204" pitchFamily="34" charset="0"/>
                <a:cs typeface="Times New Roman" panose="02020603050405020304" pitchFamily="18" charset="0"/>
              </a:rPr>
              <a:t>pantalla.</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2. Metal </a:t>
            </a:r>
            <a:r>
              <a:rPr lang="es-ES" sz="2000" b="1" dirty="0">
                <a:latin typeface="Open Sans"/>
                <a:ea typeface="Calibri" panose="020F0502020204030204" pitchFamily="34" charset="0"/>
                <a:cs typeface="Times New Roman" panose="02020603050405020304" pitchFamily="18" charset="0"/>
              </a:rPr>
              <a:t>for Mac</a:t>
            </a:r>
            <a:r>
              <a:rPr lang="es-ES" sz="2000" dirty="0">
                <a:latin typeface="Open Sans"/>
                <a:ea typeface="Calibri" panose="020F0502020204030204" pitchFamily="34" charset="0"/>
                <a:cs typeface="Times New Roman" panose="02020603050405020304" pitchFamily="18" charset="0"/>
              </a:rPr>
              <a:t>: implica la adopción de una tecnología de iOS que hace que la GPU tenga un mejor rendimiento.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3. Spotlight</a:t>
            </a:r>
            <a:r>
              <a:rPr lang="es-ES" sz="2000" dirty="0">
                <a:latin typeface="Open Sans"/>
                <a:ea typeface="Calibri" panose="020F0502020204030204" pitchFamily="34" charset="0"/>
                <a:cs typeface="Times New Roman" panose="02020603050405020304" pitchFamily="18" charset="0"/>
              </a:rPr>
              <a:t> mejorado con datos de interés como el tiempo o la </a:t>
            </a:r>
            <a:r>
              <a:rPr lang="es-ES" sz="2000" dirty="0" smtClean="0">
                <a:latin typeface="Open Sans"/>
                <a:ea typeface="Calibri" panose="020F0502020204030204" pitchFamily="34" charset="0"/>
                <a:cs typeface="Times New Roman" panose="02020603050405020304" pitchFamily="18" charset="0"/>
              </a:rPr>
              <a:t>bolsa.</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4. Mejoras </a:t>
            </a:r>
            <a:r>
              <a:rPr lang="es-ES" sz="2000" b="1" dirty="0">
                <a:latin typeface="Open Sans"/>
                <a:ea typeface="Calibri" panose="020F0502020204030204" pitchFamily="34" charset="0"/>
                <a:cs typeface="Times New Roman" panose="02020603050405020304" pitchFamily="18" charset="0"/>
              </a:rPr>
              <a:t>en apps propias</a:t>
            </a:r>
            <a:r>
              <a:rPr lang="es-ES" sz="2000" dirty="0">
                <a:latin typeface="Open Sans"/>
                <a:ea typeface="Calibri" panose="020F0502020204030204" pitchFamily="34" charset="0"/>
                <a:cs typeface="Times New Roman" panose="02020603050405020304" pitchFamily="18" charset="0"/>
              </a:rPr>
              <a:t> como Safari, Notas o </a:t>
            </a:r>
            <a:r>
              <a:rPr lang="es-ES" sz="2000" dirty="0" smtClean="0">
                <a:latin typeface="Open Sans"/>
                <a:ea typeface="Calibri" panose="020F0502020204030204" pitchFamily="34" charset="0"/>
                <a:cs typeface="Times New Roman" panose="02020603050405020304" pitchFamily="18" charset="0"/>
              </a:rPr>
              <a:t>Fotos.</a:t>
            </a:r>
            <a:endParaRPr lang="es-CO" sz="2000" dirty="0">
              <a:effectLst/>
              <a:latin typeface="Open Sans"/>
              <a:ea typeface="Calibri" panose="020F0502020204030204" pitchFamily="34" charset="0"/>
              <a:cs typeface="Times New Roman" panose="02020603050405020304" pitchFamily="18" charset="0"/>
            </a:endParaRPr>
          </a:p>
        </p:txBody>
      </p:sp>
      <p:pic>
        <p:nvPicPr>
          <p:cNvPr id="10" name="Imagen 9" descr="Apple OS X El Capitan Review | PCMa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9394" y="1305856"/>
            <a:ext cx="5932606" cy="5527572"/>
          </a:xfrm>
          <a:prstGeom prst="rect">
            <a:avLst/>
          </a:prstGeom>
          <a:noFill/>
          <a:ln>
            <a:noFill/>
          </a:ln>
        </p:spPr>
      </p:pic>
    </p:spTree>
    <p:extLst>
      <p:ext uri="{BB962C8B-B14F-4D97-AF65-F5344CB8AC3E}">
        <p14:creationId xmlns:p14="http://schemas.microsoft.com/office/powerpoint/2010/main" val="395701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65</a:t>
            </a:fld>
            <a:endParaRPr lang="es-ES" sz="1200" dirty="0"/>
          </a:p>
        </p:txBody>
      </p:sp>
      <p:sp>
        <p:nvSpPr>
          <p:cNvPr id="13" name="Rectángulo 12"/>
          <p:cNvSpPr/>
          <p:nvPr/>
        </p:nvSpPr>
        <p:spPr>
          <a:xfrm>
            <a:off x="-220075" y="1845750"/>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640169"/>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439530" y="1654899"/>
            <a:ext cx="3021111"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macOS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Sierra</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2016</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OS Sierra ya está aquí: cómo instalarlo y cuáles son sus principales  novedade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194" y="1929291"/>
            <a:ext cx="2182175" cy="1208940"/>
          </a:xfrm>
          <a:prstGeom prst="rect">
            <a:avLst/>
          </a:prstGeom>
          <a:noFill/>
          <a:ln>
            <a:noFill/>
          </a:ln>
        </p:spPr>
      </p:pic>
      <p:sp>
        <p:nvSpPr>
          <p:cNvPr id="3" name="Rectángulo 2"/>
          <p:cNvSpPr/>
          <p:nvPr/>
        </p:nvSpPr>
        <p:spPr>
          <a:xfrm>
            <a:off x="0" y="3434588"/>
            <a:ext cx="6096000" cy="3170099"/>
          </a:xfrm>
          <a:prstGeom prst="rect">
            <a:avLst/>
          </a:prstGeom>
        </p:spPr>
        <p:txBody>
          <a:bodyPr>
            <a:spAutoFit/>
          </a:bodyPr>
          <a:lstStyle/>
          <a:p>
            <a:pPr lvl="0">
              <a:spcAft>
                <a:spcPts val="0"/>
              </a:spcAft>
            </a:pPr>
            <a:r>
              <a:rPr lang="es-ES" sz="2000" b="1" dirty="0" smtClean="0">
                <a:latin typeface="Open Sans"/>
                <a:ea typeface="Calibri" panose="020F0502020204030204" pitchFamily="34" charset="0"/>
                <a:cs typeface="Times New Roman" panose="02020603050405020304" pitchFamily="18" charset="0"/>
              </a:rPr>
              <a:t>1. Continuity</a:t>
            </a:r>
            <a:r>
              <a:rPr lang="es-ES" sz="2000" dirty="0">
                <a:latin typeface="Open Sans"/>
                <a:ea typeface="Calibri" panose="020F0502020204030204" pitchFamily="34" charset="0"/>
                <a:cs typeface="Times New Roman" panose="02020603050405020304" pitchFamily="18" charset="0"/>
              </a:rPr>
              <a:t>: se apuesta por la integración de todos los dispositivos iOS con MacOS. Con el Apple Watch en la mano, el Mac se desbloquea de forma automática.</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2. Portapapeles </a:t>
            </a:r>
            <a:r>
              <a:rPr lang="es-ES" sz="2000" b="1" dirty="0">
                <a:latin typeface="Open Sans"/>
                <a:ea typeface="Calibri" panose="020F0502020204030204" pitchFamily="34" charset="0"/>
                <a:cs typeface="Times New Roman" panose="02020603050405020304" pitchFamily="18" charset="0"/>
              </a:rPr>
              <a:t>universal</a:t>
            </a:r>
            <a:r>
              <a:rPr lang="es-ES" sz="2000" dirty="0">
                <a:latin typeface="Open Sans"/>
                <a:ea typeface="Calibri" panose="020F0502020204030204" pitchFamily="34" charset="0"/>
                <a:cs typeface="Times New Roman" panose="02020603050405020304" pitchFamily="18" charset="0"/>
              </a:rPr>
              <a:t> para todos los dispositivos </a:t>
            </a:r>
            <a:r>
              <a:rPr lang="es-ES" sz="2000" dirty="0" smtClean="0">
                <a:latin typeface="Open Sans"/>
                <a:ea typeface="Calibri" panose="020F0502020204030204" pitchFamily="34" charset="0"/>
                <a:cs typeface="Times New Roman" panose="02020603050405020304" pitchFamily="18" charset="0"/>
              </a:rPr>
              <a:t>Apple.</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3. Lanzamiento </a:t>
            </a:r>
            <a:r>
              <a:rPr lang="es-ES" sz="2000" b="1" dirty="0">
                <a:latin typeface="Open Sans"/>
                <a:ea typeface="Calibri" panose="020F0502020204030204" pitchFamily="34" charset="0"/>
                <a:cs typeface="Times New Roman" panose="02020603050405020304" pitchFamily="18" charset="0"/>
              </a:rPr>
              <a:t>de Apple Pay</a:t>
            </a:r>
            <a:r>
              <a:rPr lang="es-ES" sz="2000" dirty="0">
                <a:latin typeface="Open Sans"/>
                <a:ea typeface="Calibri" panose="020F0502020204030204" pitchFamily="34" charset="0"/>
                <a:cs typeface="Times New Roman" panose="02020603050405020304" pitchFamily="18" charset="0"/>
              </a:rPr>
              <a:t> en </a:t>
            </a:r>
            <a:r>
              <a:rPr lang="es-ES" sz="2000" dirty="0" smtClean="0">
                <a:latin typeface="Open Sans"/>
                <a:ea typeface="Calibri" panose="020F0502020204030204" pitchFamily="34" charset="0"/>
                <a:cs typeface="Times New Roman" panose="02020603050405020304" pitchFamily="18" charset="0"/>
              </a:rPr>
              <a:t>Mac.</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4. Llegada </a:t>
            </a:r>
            <a:r>
              <a:rPr lang="es-ES" sz="2000" b="1" dirty="0">
                <a:latin typeface="Open Sans"/>
                <a:ea typeface="Calibri" panose="020F0502020204030204" pitchFamily="34" charset="0"/>
                <a:cs typeface="Times New Roman" panose="02020603050405020304" pitchFamily="18" charset="0"/>
              </a:rPr>
              <a:t>de Siri</a:t>
            </a:r>
            <a:r>
              <a:rPr lang="es-ES" sz="2000" dirty="0">
                <a:latin typeface="Open Sans"/>
                <a:ea typeface="Calibri" panose="020F0502020204030204" pitchFamily="34" charset="0"/>
                <a:cs typeface="Times New Roman" panose="02020603050405020304" pitchFamily="18" charset="0"/>
              </a:rPr>
              <a:t> a los </a:t>
            </a:r>
            <a:r>
              <a:rPr lang="es-ES" sz="2000" dirty="0" smtClean="0">
                <a:latin typeface="Open Sans"/>
                <a:ea typeface="Calibri" panose="020F0502020204030204" pitchFamily="34" charset="0"/>
                <a:cs typeface="Times New Roman" panose="02020603050405020304" pitchFamily="18" charset="0"/>
              </a:rPr>
              <a:t>ordenadores.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5. Posibilidad </a:t>
            </a:r>
            <a:r>
              <a:rPr lang="es-ES" sz="2000" b="1" dirty="0">
                <a:latin typeface="Open Sans"/>
                <a:ea typeface="Calibri" panose="020F0502020204030204" pitchFamily="34" charset="0"/>
                <a:cs typeface="Times New Roman" panose="02020603050405020304" pitchFamily="18" charset="0"/>
              </a:rPr>
              <a:t>de liberar espacio</a:t>
            </a:r>
            <a:r>
              <a:rPr lang="es-ES" sz="2000" dirty="0">
                <a:latin typeface="Open Sans"/>
                <a:ea typeface="Calibri" panose="020F0502020204030204" pitchFamily="34" charset="0"/>
                <a:cs typeface="Times New Roman" panose="02020603050405020304" pitchFamily="18" charset="0"/>
              </a:rPr>
              <a:t> en el disco apostando por el almacenamiento en </a:t>
            </a:r>
            <a:r>
              <a:rPr lang="es-ES" sz="2000" dirty="0" smtClean="0">
                <a:latin typeface="Open Sans"/>
                <a:ea typeface="Calibri" panose="020F0502020204030204" pitchFamily="34" charset="0"/>
                <a:cs typeface="Times New Roman" panose="02020603050405020304" pitchFamily="18" charset="0"/>
              </a:rPr>
              <a:t>iCloud.</a:t>
            </a:r>
            <a:endParaRPr lang="es-CO" sz="2000" dirty="0">
              <a:effectLst/>
              <a:latin typeface="Open Sans"/>
              <a:ea typeface="Calibri" panose="020F0502020204030204" pitchFamily="34" charset="0"/>
              <a:cs typeface="Times New Roman" panose="02020603050405020304" pitchFamily="18" charset="0"/>
            </a:endParaRPr>
          </a:p>
        </p:txBody>
      </p:sp>
      <p:pic>
        <p:nvPicPr>
          <p:cNvPr id="10" name="Imagen 9" descr="MacOS Sierra ya está aquí: cómo instalarlo y cuáles son sus principales  novedade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5690" y="1285347"/>
            <a:ext cx="5597527" cy="5450304"/>
          </a:xfrm>
          <a:prstGeom prst="rect">
            <a:avLst/>
          </a:prstGeom>
          <a:noFill/>
          <a:ln>
            <a:noFill/>
          </a:ln>
        </p:spPr>
      </p:pic>
    </p:spTree>
    <p:extLst>
      <p:ext uri="{BB962C8B-B14F-4D97-AF65-F5344CB8AC3E}">
        <p14:creationId xmlns:p14="http://schemas.microsoft.com/office/powerpoint/2010/main" val="28658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66</a:t>
            </a:fld>
            <a:endParaRPr lang="es-ES" sz="1200" dirty="0"/>
          </a:p>
        </p:txBody>
      </p:sp>
      <p:sp>
        <p:nvSpPr>
          <p:cNvPr id="13" name="Rectángulo 12"/>
          <p:cNvSpPr/>
          <p:nvPr/>
        </p:nvSpPr>
        <p:spPr>
          <a:xfrm>
            <a:off x="-39822" y="1453814"/>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976633" y="2235835"/>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4" y="4186356"/>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304116" y="1275038"/>
            <a:ext cx="3472781"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Open Sans"/>
                <a:ea typeface="Calibri" panose="020F0502020204030204" pitchFamily="34" charset="0"/>
                <a:cs typeface="Times New Roman" panose="02020603050405020304" pitchFamily="18" charset="0"/>
              </a:rPr>
              <a:t>macOS High </a:t>
            </a:r>
            <a:r>
              <a:rPr lang="es-ES" sz="2400" b="1" dirty="0" smtClean="0">
                <a:effectLst>
                  <a:outerShdw blurRad="38100" dist="38100" dir="2700000" algn="tl">
                    <a:srgbClr val="000000">
                      <a:alpha val="43137"/>
                    </a:srgbClr>
                  </a:outerShdw>
                </a:effectLst>
                <a:latin typeface="Open Sans"/>
                <a:ea typeface="Calibri" panose="020F0502020204030204" pitchFamily="34" charset="0"/>
                <a:cs typeface="Times New Roman" panose="02020603050405020304" pitchFamily="18" charset="0"/>
              </a:rPr>
              <a:t>Sierra</a:t>
            </a:r>
          </a:p>
          <a:p>
            <a:pPr>
              <a:lnSpc>
                <a:spcPct val="107000"/>
              </a:lnSpc>
              <a:spcAft>
                <a:spcPts val="800"/>
              </a:spcAft>
            </a:pPr>
            <a:r>
              <a:rPr lang="es-ES" sz="2400" b="1" dirty="0">
                <a:effectLst>
                  <a:outerShdw blurRad="38100" dist="38100" dir="2700000" algn="tl">
                    <a:srgbClr val="000000">
                      <a:alpha val="43137"/>
                    </a:srgbClr>
                  </a:outerShdw>
                </a:effectLst>
                <a:latin typeface="Open Sans"/>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Open Sans"/>
                <a:ea typeface="Calibri" panose="020F0502020204030204" pitchFamily="34" charset="0"/>
                <a:cs typeface="Times New Roman" panose="02020603050405020304" pitchFamily="18" charset="0"/>
              </a:rPr>
              <a:t>                             2017</a:t>
            </a:r>
            <a:r>
              <a:rPr lang="es-CO" sz="2400" b="1" dirty="0" smtClean="0">
                <a:effectLst>
                  <a:outerShdw blurRad="38100" dist="38100" dir="2700000" algn="tl">
                    <a:srgbClr val="000000">
                      <a:alpha val="43137"/>
                    </a:srgbClr>
                  </a:outerShdw>
                </a:effectLst>
                <a:latin typeface="Open Sans"/>
                <a:ea typeface="Calibri" panose="020F0502020204030204" pitchFamily="34" charset="0"/>
                <a:cs typeface="Times New Roman" panose="02020603050405020304" pitchFamily="18" charset="0"/>
              </a:rPr>
              <a:t>                                                                                                                                                             </a:t>
            </a:r>
            <a:endParaRPr lang="es-CO" sz="2400" b="1" dirty="0">
              <a:effectLst>
                <a:outerShdw blurRad="38100" dist="38100" dir="2700000" algn="tl">
                  <a:srgbClr val="000000">
                    <a:alpha val="43137"/>
                  </a:srgbClr>
                </a:outerShdw>
              </a:effectLst>
              <a:latin typeface="Open Sans"/>
              <a:ea typeface="Calibri" panose="020F0502020204030204" pitchFamily="34" charset="0"/>
              <a:cs typeface="Times New Roman" panose="02020603050405020304" pitchFamily="18" charset="0"/>
            </a:endParaRPr>
          </a:p>
        </p:txBody>
      </p:sp>
      <p:pic>
        <p:nvPicPr>
          <p:cNvPr id="9" name="Imagen 8" descr="macOS High Sierra 10.13.1 Free Download - All Mac Worl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540" y="1546958"/>
            <a:ext cx="1972206" cy="1189733"/>
          </a:xfrm>
          <a:prstGeom prst="rect">
            <a:avLst/>
          </a:prstGeom>
          <a:noFill/>
          <a:ln>
            <a:noFill/>
          </a:ln>
        </p:spPr>
      </p:pic>
      <p:pic>
        <p:nvPicPr>
          <p:cNvPr id="10" name="Imagen 9" descr="macOS High Sierra 10.13.1 Free Download - All Mac Worl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7932" y="1590862"/>
            <a:ext cx="5602049" cy="5097462"/>
          </a:xfrm>
          <a:prstGeom prst="rect">
            <a:avLst/>
          </a:prstGeom>
          <a:noFill/>
          <a:ln>
            <a:noFill/>
          </a:ln>
        </p:spPr>
      </p:pic>
      <p:sp>
        <p:nvSpPr>
          <p:cNvPr id="3" name="Rectángulo 2"/>
          <p:cNvSpPr/>
          <p:nvPr/>
        </p:nvSpPr>
        <p:spPr>
          <a:xfrm>
            <a:off x="0" y="2990428"/>
            <a:ext cx="6096000" cy="3170099"/>
          </a:xfrm>
          <a:prstGeom prst="rect">
            <a:avLst/>
          </a:prstGeom>
        </p:spPr>
        <p:txBody>
          <a:bodyPr>
            <a:spAutoFit/>
          </a:bodyPr>
          <a:lstStyle/>
          <a:p>
            <a:pPr lvl="0">
              <a:spcAft>
                <a:spcPts val="0"/>
              </a:spcAft>
            </a:pPr>
            <a:r>
              <a:rPr lang="es-ES" sz="2000" b="1" dirty="0" smtClean="0">
                <a:latin typeface="Open Sans"/>
                <a:ea typeface="Calibri" panose="020F0502020204030204" pitchFamily="34" charset="0"/>
                <a:cs typeface="Times New Roman" panose="02020603050405020304" pitchFamily="18" charset="0"/>
              </a:rPr>
              <a:t>1. Sistema </a:t>
            </a:r>
            <a:r>
              <a:rPr lang="es-ES" sz="2000" b="1" dirty="0">
                <a:latin typeface="Open Sans"/>
                <a:ea typeface="Calibri" panose="020F0502020204030204" pitchFamily="34" charset="0"/>
                <a:cs typeface="Times New Roman" panose="02020603050405020304" pitchFamily="18" charset="0"/>
              </a:rPr>
              <a:t>de archivos APFS</a:t>
            </a:r>
            <a:r>
              <a:rPr lang="es-ES" sz="2000" dirty="0">
                <a:latin typeface="Open Sans"/>
                <a:ea typeface="Calibri" panose="020F0502020204030204" pitchFamily="34" charset="0"/>
                <a:cs typeface="Times New Roman" panose="02020603050405020304" pitchFamily="18" charset="0"/>
              </a:rPr>
              <a:t> (Apple File System) para mejorar e incrementar la velocidad de trabajos con ficheros y el rendimiento del sistema operativo.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2. Compatibilidad </a:t>
            </a:r>
            <a:r>
              <a:rPr lang="es-ES" sz="2000" b="1" dirty="0">
                <a:latin typeface="Open Sans"/>
                <a:ea typeface="Calibri" panose="020F0502020204030204" pitchFamily="34" charset="0"/>
                <a:cs typeface="Times New Roman" panose="02020603050405020304" pitchFamily="18" charset="0"/>
              </a:rPr>
              <a:t>con el códec de vídeo HEVC</a:t>
            </a:r>
            <a:r>
              <a:rPr lang="es-ES" sz="2000" dirty="0">
                <a:latin typeface="Open Sans"/>
                <a:ea typeface="Calibri" panose="020F0502020204030204" pitchFamily="34" charset="0"/>
                <a:cs typeface="Times New Roman" panose="02020603050405020304" pitchFamily="18" charset="0"/>
              </a:rPr>
              <a:t>, también conocido como H265, con la considerable reducción de tamaño de los archivos.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3. Nueva </a:t>
            </a:r>
            <a:r>
              <a:rPr lang="es-ES" sz="2000" b="1" dirty="0">
                <a:latin typeface="Open Sans"/>
                <a:ea typeface="Calibri" panose="020F0502020204030204" pitchFamily="34" charset="0"/>
                <a:cs typeface="Times New Roman" panose="02020603050405020304" pitchFamily="18" charset="0"/>
              </a:rPr>
              <a:t>tecnología Metal</a:t>
            </a:r>
            <a:r>
              <a:rPr lang="es-ES" sz="2000" dirty="0">
                <a:latin typeface="Open Sans"/>
                <a:ea typeface="Calibri" panose="020F0502020204030204" pitchFamily="34" charset="0"/>
                <a:cs typeface="Times New Roman" panose="02020603050405020304" pitchFamily="18" charset="0"/>
              </a:rPr>
              <a:t> para sacar el máximo rendimiento a la GPU de tu Mac.</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4. Numerosas </a:t>
            </a:r>
            <a:r>
              <a:rPr lang="es-ES" sz="2000" dirty="0">
                <a:latin typeface="Open Sans"/>
                <a:ea typeface="Calibri" panose="020F0502020204030204" pitchFamily="34" charset="0"/>
                <a:cs typeface="Times New Roman" panose="02020603050405020304" pitchFamily="18" charset="0"/>
              </a:rPr>
              <a:t>mejoras para el trabajo y la reproducción de VR en el equipo.</a:t>
            </a:r>
            <a:endParaRPr lang="es-CO" sz="2000" dirty="0">
              <a:effectLst/>
              <a:latin typeface="Open Sans"/>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01644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67</a:t>
            </a:fld>
            <a:endParaRPr lang="es-ES" sz="1200" dirty="0"/>
          </a:p>
        </p:txBody>
      </p:sp>
      <p:sp>
        <p:nvSpPr>
          <p:cNvPr id="13" name="Rectángulo 12"/>
          <p:cNvSpPr/>
          <p:nvPr/>
        </p:nvSpPr>
        <p:spPr>
          <a:xfrm>
            <a:off x="-207197" y="1592835"/>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2" y="2345241"/>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279168" y="1359971"/>
            <a:ext cx="3674404" cy="985270"/>
          </a:xfrm>
          <a:prstGeom prst="rect">
            <a:avLst/>
          </a:prstGeom>
        </p:spPr>
        <p:txBody>
          <a:bodyPr wrap="non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Mojave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10.14</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2018</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OS Mojave 10.14.6 - Descargar para Mac Grati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56" y="1698032"/>
            <a:ext cx="1866632" cy="1165627"/>
          </a:xfrm>
          <a:prstGeom prst="rect">
            <a:avLst/>
          </a:prstGeom>
          <a:noFill/>
          <a:ln>
            <a:noFill/>
          </a:ln>
        </p:spPr>
      </p:pic>
      <p:sp>
        <p:nvSpPr>
          <p:cNvPr id="3" name="Rectángulo 2"/>
          <p:cNvSpPr/>
          <p:nvPr/>
        </p:nvSpPr>
        <p:spPr>
          <a:xfrm>
            <a:off x="-1" y="2968856"/>
            <a:ext cx="6096000" cy="3785652"/>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1. Modo </a:t>
            </a:r>
            <a:r>
              <a:rPr lang="es-ES" sz="2000" dirty="0">
                <a:latin typeface="Open Sans"/>
                <a:ea typeface="Calibri" panose="020F0502020204030204" pitchFamily="34" charset="0"/>
                <a:cs typeface="Times New Roman" panose="02020603050405020304" pitchFamily="18" charset="0"/>
              </a:rPr>
              <a:t>oscuro de trabajo para optimizar tu tiempo y rendimiento.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Escritorio </a:t>
            </a:r>
            <a:r>
              <a:rPr lang="es-ES" sz="2000" dirty="0">
                <a:latin typeface="Open Sans"/>
                <a:ea typeface="Calibri" panose="020F0502020204030204" pitchFamily="34" charset="0"/>
                <a:cs typeface="Times New Roman" panose="02020603050405020304" pitchFamily="18" charset="0"/>
              </a:rPr>
              <a:t>dinámico donde configurar dos imágenes de fondo que se alternan.</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Función </a:t>
            </a:r>
            <a:r>
              <a:rPr lang="es-ES" sz="2000" dirty="0">
                <a:latin typeface="Open Sans"/>
                <a:ea typeface="Calibri" panose="020F0502020204030204" pitchFamily="34" charset="0"/>
                <a:cs typeface="Times New Roman" panose="02020603050405020304" pitchFamily="18" charset="0"/>
              </a:rPr>
              <a:t>Pilas para organizar de un plumazo una gran cantidad de archivos atendiendo a factores que los relacionan entre sí.</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4. Finder </a:t>
            </a:r>
            <a:r>
              <a:rPr lang="es-ES" sz="2000" dirty="0">
                <a:latin typeface="Open Sans"/>
                <a:ea typeface="Calibri" panose="020F0502020204030204" pitchFamily="34" charset="0"/>
                <a:cs typeface="Times New Roman" panose="02020603050405020304" pitchFamily="18" charset="0"/>
              </a:rPr>
              <a:t>mejorado, ahora permite realizar búsquedas por imágenes, consultar metadatos y realizar acciones al momento sin abrir apps.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5.Realiza </a:t>
            </a:r>
            <a:r>
              <a:rPr lang="es-ES" sz="2000" dirty="0">
                <a:latin typeface="Open Sans"/>
                <a:ea typeface="Calibri" panose="020F0502020204030204" pitchFamily="34" charset="0"/>
                <a:cs typeface="Times New Roman" panose="02020603050405020304" pitchFamily="18" charset="0"/>
              </a:rPr>
              <a:t>modificaciones en archivos sin abrirlos y comparte el resultado de la misma manera</a:t>
            </a:r>
            <a:r>
              <a:rPr lang="es-ES" sz="2000" dirty="0" smtClean="0">
                <a:latin typeface="Open Sans"/>
                <a:ea typeface="Calibri" panose="020F0502020204030204" pitchFamily="34" charset="0"/>
                <a:cs typeface="Times New Roman" panose="02020603050405020304" pitchFamily="18" charset="0"/>
              </a:rPr>
              <a:t>.</a:t>
            </a:r>
            <a:endParaRPr lang="es-CO" sz="2000" dirty="0">
              <a:latin typeface="Open Sans"/>
              <a:ea typeface="Calibri" panose="020F0502020204030204" pitchFamily="34" charset="0"/>
              <a:cs typeface="Times New Roman" panose="02020603050405020304" pitchFamily="18" charset="0"/>
            </a:endParaRPr>
          </a:p>
        </p:txBody>
      </p:sp>
      <p:sp>
        <p:nvSpPr>
          <p:cNvPr id="4" name="Rectángulo 3"/>
          <p:cNvSpPr/>
          <p:nvPr/>
        </p:nvSpPr>
        <p:spPr>
          <a:xfrm>
            <a:off x="6012728" y="1278609"/>
            <a:ext cx="6096000" cy="3170099"/>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6. Nuevas </a:t>
            </a:r>
            <a:r>
              <a:rPr lang="es-ES" sz="2000" dirty="0">
                <a:latin typeface="Open Sans"/>
                <a:ea typeface="Calibri" panose="020F0502020204030204" pitchFamily="34" charset="0"/>
                <a:cs typeface="Times New Roman" panose="02020603050405020304" pitchFamily="18" charset="0"/>
              </a:rPr>
              <a:t>herramientas de captura y grabación de pantalla.</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7. Fotos </a:t>
            </a:r>
            <a:r>
              <a:rPr lang="es-ES" sz="2000" dirty="0">
                <a:latin typeface="Open Sans"/>
                <a:ea typeface="Calibri" panose="020F0502020204030204" pitchFamily="34" charset="0"/>
                <a:cs typeface="Times New Roman" panose="02020603050405020304" pitchFamily="18" charset="0"/>
              </a:rPr>
              <a:t>realizadas con un iPhone son automáticamente traspasadas al Mac.</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8. Llamadas </a:t>
            </a:r>
            <a:r>
              <a:rPr lang="es-ES" sz="2000" dirty="0">
                <a:latin typeface="Open Sans"/>
                <a:ea typeface="Calibri" panose="020F0502020204030204" pitchFamily="34" charset="0"/>
                <a:cs typeface="Times New Roman" panose="02020603050405020304" pitchFamily="18" charset="0"/>
              </a:rPr>
              <a:t>con FaceTime de hasta 32 personas simultáneamente.</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9. Bolsa</a:t>
            </a:r>
            <a:r>
              <a:rPr lang="es-ES" sz="2000" dirty="0">
                <a:latin typeface="Open Sans"/>
                <a:ea typeface="Calibri" panose="020F0502020204030204" pitchFamily="34" charset="0"/>
                <a:cs typeface="Times New Roman" panose="02020603050405020304" pitchFamily="18" charset="0"/>
              </a:rPr>
              <a:t>, Casa y Notas de Voz actualizados.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10. Nuevo </a:t>
            </a:r>
            <a:r>
              <a:rPr lang="es-ES" sz="2000" dirty="0">
                <a:latin typeface="Open Sans"/>
                <a:ea typeface="Calibri" panose="020F0502020204030204" pitchFamily="34" charset="0"/>
                <a:cs typeface="Times New Roman" panose="02020603050405020304" pitchFamily="18" charset="0"/>
              </a:rPr>
              <a:t>diseño para la tienda de apps.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Times New Roman" panose="02020603050405020304" pitchFamily="18" charset="0"/>
                <a:cs typeface="Times New Roman" panose="02020603050405020304" pitchFamily="18" charset="0"/>
              </a:rPr>
              <a:t>11. Novedades </a:t>
            </a:r>
            <a:r>
              <a:rPr lang="es-ES" sz="2000" dirty="0">
                <a:latin typeface="Open Sans"/>
                <a:ea typeface="Times New Roman" panose="02020603050405020304" pitchFamily="18" charset="0"/>
                <a:cs typeface="Times New Roman" panose="02020603050405020304" pitchFamily="18" charset="0"/>
              </a:rPr>
              <a:t>en materia de privacidad y seguridad de datos.</a:t>
            </a:r>
            <a:endParaRPr lang="es-CO" sz="2000" dirty="0">
              <a:effectLst/>
              <a:latin typeface="Open Sans"/>
              <a:ea typeface="Calibri" panose="020F0502020204030204" pitchFamily="34" charset="0"/>
              <a:cs typeface="Times New Roman" panose="02020603050405020304" pitchFamily="18" charset="0"/>
            </a:endParaRPr>
          </a:p>
        </p:txBody>
      </p:sp>
      <p:pic>
        <p:nvPicPr>
          <p:cNvPr id="11" name="Imagen 10" descr="macOS Mojave 10.14.6 - Descargar para Mac Grati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5717" y="4336214"/>
            <a:ext cx="5690022" cy="2521786"/>
          </a:xfrm>
          <a:prstGeom prst="rect">
            <a:avLst/>
          </a:prstGeom>
          <a:noFill/>
          <a:ln>
            <a:noFill/>
          </a:ln>
        </p:spPr>
      </p:pic>
    </p:spTree>
    <p:extLst>
      <p:ext uri="{BB962C8B-B14F-4D97-AF65-F5344CB8AC3E}">
        <p14:creationId xmlns:p14="http://schemas.microsoft.com/office/powerpoint/2010/main" val="3554017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68</a:t>
            </a:fld>
            <a:endParaRPr lang="es-ES" sz="1200" dirty="0"/>
          </a:p>
        </p:txBody>
      </p:sp>
      <p:sp>
        <p:nvSpPr>
          <p:cNvPr id="13" name="Rectángulo 12"/>
          <p:cNvSpPr/>
          <p:nvPr/>
        </p:nvSpPr>
        <p:spPr>
          <a:xfrm>
            <a:off x="-321955" y="175152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562896"/>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descr="MacOS Catalina ya disponible: por qué no actualizar aún | Hispasonic"/>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974" y="1788663"/>
            <a:ext cx="2085975" cy="1301750"/>
          </a:xfrm>
          <a:prstGeom prst="rect">
            <a:avLst/>
          </a:prstGeom>
          <a:noFill/>
          <a:ln>
            <a:noFill/>
          </a:ln>
        </p:spPr>
      </p:pic>
      <p:sp>
        <p:nvSpPr>
          <p:cNvPr id="2" name="Rectángulo 1"/>
          <p:cNvSpPr/>
          <p:nvPr/>
        </p:nvSpPr>
        <p:spPr>
          <a:xfrm>
            <a:off x="2021982" y="1573277"/>
            <a:ext cx="3759362" cy="1318374"/>
          </a:xfrm>
          <a:prstGeom prst="rect">
            <a:avLst/>
          </a:prstGeom>
        </p:spPr>
        <p:txBody>
          <a:bodyPr wrap="non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macOS Catalina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10.15</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a:effectLst>
                  <a:outerShdw blurRad="38100" dist="38100" dir="2700000" algn="tl">
                    <a:srgbClr val="000000">
                      <a:alpha val="43137"/>
                    </a:srgbClr>
                  </a:outerShdw>
                </a:effectLst>
                <a:latin typeface="Tofino"/>
              </a:rPr>
              <a:t>2019</a:t>
            </a:r>
            <a:endParaRPr lang="es-CO" sz="2400" b="1" dirty="0">
              <a:effectLst>
                <a:outerShdw blurRad="38100" dist="38100" dir="2700000" algn="tl">
                  <a:srgbClr val="000000">
                    <a:alpha val="43137"/>
                  </a:srgbClr>
                </a:outerShdw>
              </a:effectLst>
              <a:latin typeface="Tofino"/>
            </a:endParaRPr>
          </a:p>
          <a:p>
            <a:pPr>
              <a:lnSpc>
                <a:spcPct val="107000"/>
              </a:lnSpc>
              <a:spcAft>
                <a:spcPts val="800"/>
              </a:spcAft>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89008" y="3381049"/>
            <a:ext cx="6096000" cy="2862322"/>
          </a:xfrm>
          <a:prstGeom prst="rect">
            <a:avLst/>
          </a:prstGeom>
        </p:spPr>
        <p:txBody>
          <a:bodyPr>
            <a:spAutoFit/>
          </a:bodyPr>
          <a:lstStyle/>
          <a:p>
            <a:pPr lvl="0">
              <a:spcAft>
                <a:spcPts val="0"/>
              </a:spcAft>
            </a:pPr>
            <a:r>
              <a:rPr lang="en-US" sz="2000" dirty="0" smtClean="0">
                <a:latin typeface="Open Sans"/>
                <a:ea typeface="Calibri" panose="020F0502020204030204" pitchFamily="34" charset="0"/>
                <a:cs typeface="Times New Roman" panose="02020603050405020304" pitchFamily="18" charset="0"/>
              </a:rPr>
              <a:t>1. iTunes </a:t>
            </a:r>
            <a:r>
              <a:rPr lang="en-US" sz="2000" dirty="0">
                <a:latin typeface="Open Sans"/>
                <a:ea typeface="Calibri" panose="020F0502020204030204" pitchFamily="34" charset="0"/>
                <a:cs typeface="Times New Roman" panose="02020603050405020304" pitchFamily="18" charset="0"/>
              </a:rPr>
              <a:t>se separa en 3 apps independientes: Apple Music, Apple Podcasts y Apple TV.</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Nueva </a:t>
            </a:r>
            <a:r>
              <a:rPr lang="es-ES" sz="2000" dirty="0">
                <a:latin typeface="Open Sans"/>
                <a:ea typeface="Calibri" panose="020F0502020204030204" pitchFamily="34" charset="0"/>
                <a:cs typeface="Times New Roman" panose="02020603050405020304" pitchFamily="18" charset="0"/>
              </a:rPr>
              <a:t>función Sidecar para usar un iPad como segunda pantalla externa de un Mac por cable o de forma inalámbrica y con opción de usar el Apple Pencil.</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Project </a:t>
            </a:r>
            <a:r>
              <a:rPr lang="es-ES" sz="2000" dirty="0">
                <a:latin typeface="Open Sans"/>
                <a:ea typeface="Calibri" panose="020F0502020204030204" pitchFamily="34" charset="0"/>
                <a:cs typeface="Times New Roman" panose="02020603050405020304" pitchFamily="18" charset="0"/>
              </a:rPr>
              <a:t>Catalyst, una iniciativa para facilitar a los desarrolladores la migración de apps de iPad a macOS</a:t>
            </a:r>
            <a:r>
              <a:rPr lang="es-ES" sz="2000" dirty="0" smtClean="0">
                <a:latin typeface="Open Sans"/>
                <a:ea typeface="Calibri" panose="020F0502020204030204" pitchFamily="34" charset="0"/>
                <a:cs typeface="Times New Roman" panose="02020603050405020304" pitchFamily="18" charset="0"/>
              </a:rPr>
              <a:t>.</a:t>
            </a:r>
            <a:endParaRPr lang="es-CO" sz="2000" dirty="0">
              <a:latin typeface="Open Sans"/>
              <a:ea typeface="Calibri" panose="020F0502020204030204" pitchFamily="34" charset="0"/>
              <a:cs typeface="Times New Roman" panose="02020603050405020304" pitchFamily="18" charset="0"/>
            </a:endParaRPr>
          </a:p>
        </p:txBody>
      </p:sp>
      <p:sp>
        <p:nvSpPr>
          <p:cNvPr id="5" name="Rectángulo 4"/>
          <p:cNvSpPr/>
          <p:nvPr/>
        </p:nvSpPr>
        <p:spPr>
          <a:xfrm>
            <a:off x="6012728" y="1211716"/>
            <a:ext cx="6096000" cy="2554545"/>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4. Nuevo </a:t>
            </a:r>
            <a:r>
              <a:rPr lang="es-ES" sz="2000" dirty="0">
                <a:latin typeface="Open Sans"/>
                <a:ea typeface="Calibri" panose="020F0502020204030204" pitchFamily="34" charset="0"/>
                <a:cs typeface="Times New Roman" panose="02020603050405020304" pitchFamily="18" charset="0"/>
              </a:rPr>
              <a:t>sistema de permisos para controlar mejor la seguridad el equipo, solicitando permisos a las apps cuando requieran acceder a </a:t>
            </a:r>
            <a:r>
              <a:rPr lang="es-ES" sz="2000" dirty="0" smtClean="0">
                <a:latin typeface="Open Sans"/>
                <a:ea typeface="Calibri" panose="020F0502020204030204" pitchFamily="34" charset="0"/>
                <a:cs typeface="Times New Roman" panose="02020603050405020304" pitchFamily="18" charset="0"/>
              </a:rPr>
              <a:t>determinadas funciones </a:t>
            </a:r>
            <a:r>
              <a:rPr lang="es-ES" sz="2000" dirty="0">
                <a:latin typeface="Open Sans"/>
                <a:ea typeface="Calibri" panose="020F0502020204030204" pitchFamily="34" charset="0"/>
                <a:cs typeface="Times New Roman" panose="02020603050405020304" pitchFamily="18" charset="0"/>
              </a:rPr>
              <a:t>tal y como ocurre en dispositivos móviles.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n-US" sz="2000" dirty="0" smtClean="0">
                <a:latin typeface="Open Sans"/>
                <a:ea typeface="Calibri" panose="020F0502020204030204" pitchFamily="34" charset="0"/>
                <a:cs typeface="Times New Roman" panose="02020603050405020304" pitchFamily="18" charset="0"/>
              </a:rPr>
              <a:t>5. Find </a:t>
            </a:r>
            <a:r>
              <a:rPr lang="en-US" sz="2000" dirty="0">
                <a:latin typeface="Open Sans"/>
                <a:ea typeface="Calibri" panose="020F0502020204030204" pitchFamily="34" charset="0"/>
                <a:cs typeface="Times New Roman" panose="02020603050405020304" pitchFamily="18" charset="0"/>
              </a:rPr>
              <a:t>My, app que unifica Find My Phone y Find My Friends.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6. Screentime</a:t>
            </a:r>
            <a:r>
              <a:rPr lang="es-ES" sz="2000" dirty="0">
                <a:latin typeface="Open Sans"/>
                <a:ea typeface="Calibri" panose="020F0502020204030204" pitchFamily="34" charset="0"/>
                <a:cs typeface="Times New Roman" panose="02020603050405020304" pitchFamily="18" charset="0"/>
              </a:rPr>
              <a:t>, consulta cuánto tiempo pasa frente al PC y en qué apps.</a:t>
            </a:r>
            <a:endParaRPr lang="es-CO" sz="2000" dirty="0">
              <a:effectLst/>
              <a:latin typeface="Open Sans"/>
              <a:ea typeface="Calibri" panose="020F0502020204030204" pitchFamily="34" charset="0"/>
              <a:cs typeface="Times New Roman" panose="02020603050405020304" pitchFamily="18" charset="0"/>
            </a:endParaRPr>
          </a:p>
        </p:txBody>
      </p:sp>
      <p:pic>
        <p:nvPicPr>
          <p:cNvPr id="12" name="Imagen 11" descr="MacOS Catalina ya disponible: por qué no actualizar aún | Hispasonic"/>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861" y="4256893"/>
            <a:ext cx="4697519" cy="2576535"/>
          </a:xfrm>
          <a:prstGeom prst="rect">
            <a:avLst/>
          </a:prstGeom>
          <a:noFill/>
          <a:ln>
            <a:noFill/>
          </a:ln>
        </p:spPr>
      </p:pic>
    </p:spTree>
    <p:extLst>
      <p:ext uri="{BB962C8B-B14F-4D97-AF65-F5344CB8AC3E}">
        <p14:creationId xmlns:p14="http://schemas.microsoft.com/office/powerpoint/2010/main" val="823549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69</a:t>
            </a:fld>
            <a:endParaRPr lang="es-ES" sz="1200" dirty="0"/>
          </a:p>
        </p:txBody>
      </p:sp>
      <p:sp>
        <p:nvSpPr>
          <p:cNvPr id="13" name="Rectángulo 12"/>
          <p:cNvSpPr/>
          <p:nvPr/>
        </p:nvSpPr>
        <p:spPr>
          <a:xfrm>
            <a:off x="-321955" y="1541319"/>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880315" y="2229330"/>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296027" y="1271353"/>
            <a:ext cx="3384260" cy="1454309"/>
          </a:xfrm>
          <a:prstGeom prst="rect">
            <a:avLst/>
          </a:prstGeom>
        </p:spPr>
        <p:txBody>
          <a:bodyPr wrap="non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macOS Catalina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10.15</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a:effectLst>
                  <a:outerShdw blurRad="38100" dist="38100" dir="2700000" algn="tl">
                    <a:srgbClr val="000000">
                      <a:alpha val="43137"/>
                    </a:srgbClr>
                  </a:outerShdw>
                </a:effectLst>
                <a:latin typeface="Tofino"/>
              </a:rPr>
              <a:t>2020</a:t>
            </a:r>
            <a:endParaRPr lang="es-CO" sz="2400" b="1" dirty="0">
              <a:effectLst>
                <a:outerShdw blurRad="38100" dist="38100" dir="2700000" algn="tl">
                  <a:srgbClr val="000000">
                    <a:alpha val="43137"/>
                  </a:srgbClr>
                </a:outerShdw>
              </a:effectLst>
              <a:latin typeface="Tofino"/>
            </a:endParaRPr>
          </a:p>
          <a:p>
            <a:pPr>
              <a:lnSpc>
                <a:spcPct val="107000"/>
              </a:lnSpc>
              <a:spcAft>
                <a:spcPts val="800"/>
              </a:spcAft>
            </a:pP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OS 11 es oficial: Conoce todas sus novedades - CNET en Español"/>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24432"/>
            <a:ext cx="1750580" cy="1209795"/>
          </a:xfrm>
          <a:prstGeom prst="rect">
            <a:avLst/>
          </a:prstGeom>
          <a:noFill/>
          <a:ln>
            <a:noFill/>
          </a:ln>
        </p:spPr>
      </p:pic>
      <p:sp>
        <p:nvSpPr>
          <p:cNvPr id="3" name="Rectángulo 2"/>
          <p:cNvSpPr/>
          <p:nvPr/>
        </p:nvSpPr>
        <p:spPr>
          <a:xfrm>
            <a:off x="0" y="3000455"/>
            <a:ext cx="6096000" cy="3785652"/>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1. Soporte </a:t>
            </a:r>
            <a:r>
              <a:rPr lang="es-ES" sz="2000" dirty="0">
                <a:latin typeface="Open Sans"/>
                <a:ea typeface="Calibri" panose="020F0502020204030204" pitchFamily="34" charset="0"/>
                <a:cs typeface="Times New Roman" panose="02020603050405020304" pitchFamily="18" charset="0"/>
              </a:rPr>
              <a:t>para los nuevos procesadores M1 desarrollados por Apple.</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Rediseño </a:t>
            </a:r>
            <a:r>
              <a:rPr lang="es-ES" sz="2000" dirty="0">
                <a:latin typeface="Open Sans"/>
                <a:ea typeface="Calibri" panose="020F0502020204030204" pitchFamily="34" charset="0"/>
                <a:cs typeface="Times New Roman" panose="02020603050405020304" pitchFamily="18" charset="0"/>
              </a:rPr>
              <a:t>completo de la interfaz, ahora similar a la interfaz de iOS. Iconos rediseñados y más grandes, elementos redondeados y ventanas translúcidas.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Nuevo </a:t>
            </a:r>
            <a:r>
              <a:rPr lang="es-ES" sz="2000" dirty="0">
                <a:latin typeface="Open Sans"/>
                <a:ea typeface="Calibri" panose="020F0502020204030204" pitchFamily="34" charset="0"/>
                <a:cs typeface="Times New Roman" panose="02020603050405020304" pitchFamily="18" charset="0"/>
              </a:rPr>
              <a:t>centro de notificaciones con posibilidades interactivas, y adición de un sistema de widgets personalizables similar a iOS 14.</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4. Soporte </a:t>
            </a:r>
            <a:r>
              <a:rPr lang="es-ES" sz="2000" dirty="0">
                <a:latin typeface="Open Sans"/>
                <a:ea typeface="Calibri" panose="020F0502020204030204" pitchFamily="34" charset="0"/>
                <a:cs typeface="Times New Roman" panose="02020603050405020304" pitchFamily="18" charset="0"/>
              </a:rPr>
              <a:t>para apps de iOS mejorado, con lo cual es posible portar e instalar apps de iOS en un ordenador con el nuevo procesador M1</a:t>
            </a:r>
            <a:r>
              <a:rPr lang="es-ES" sz="2000" dirty="0" smtClean="0">
                <a:latin typeface="Open Sans"/>
                <a:ea typeface="Calibri" panose="020F0502020204030204" pitchFamily="34" charset="0"/>
                <a:cs typeface="Times New Roman" panose="02020603050405020304" pitchFamily="18" charset="0"/>
              </a:rPr>
              <a:t>.</a:t>
            </a:r>
            <a:endParaRPr lang="es-CO" sz="2000" dirty="0">
              <a:latin typeface="Open Sans"/>
              <a:ea typeface="Calibri" panose="020F0502020204030204" pitchFamily="34" charset="0"/>
              <a:cs typeface="Times New Roman" panose="02020603050405020304" pitchFamily="18" charset="0"/>
            </a:endParaRPr>
          </a:p>
        </p:txBody>
      </p:sp>
      <p:sp>
        <p:nvSpPr>
          <p:cNvPr id="4" name="Rectángulo 3"/>
          <p:cNvSpPr/>
          <p:nvPr/>
        </p:nvSpPr>
        <p:spPr>
          <a:xfrm>
            <a:off x="6112591" y="1271353"/>
            <a:ext cx="6096000" cy="5632311"/>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5. Mejoras </a:t>
            </a:r>
            <a:r>
              <a:rPr lang="es-ES" sz="2000" dirty="0">
                <a:latin typeface="Open Sans"/>
                <a:ea typeface="Calibri" panose="020F0502020204030204" pitchFamily="34" charset="0"/>
                <a:cs typeface="Times New Roman" panose="02020603050405020304" pitchFamily="18" charset="0"/>
              </a:rPr>
              <a:t>en diferentes apps del sistema como Safari (la mayor evolución de la historia según sus creadores), Fotos Mensajes, Notas o Mapas.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6. Nueva </a:t>
            </a:r>
            <a:r>
              <a:rPr lang="es-ES" sz="2000" dirty="0">
                <a:latin typeface="Open Sans"/>
                <a:ea typeface="Calibri" panose="020F0502020204030204" pitchFamily="34" charset="0"/>
                <a:cs typeface="Times New Roman" panose="02020603050405020304" pitchFamily="18" charset="0"/>
              </a:rPr>
              <a:t>sección de privacidad en la App Store, donde también se añade una nueva sección de add-ons para Safari y la opción de compartir las suscripciones con la familia</a:t>
            </a:r>
            <a:r>
              <a:rPr lang="es-ES" sz="2000" dirty="0" smtClean="0">
                <a:latin typeface="Open Sans"/>
                <a:ea typeface="Calibri" panose="020F0502020204030204" pitchFamily="34" charset="0"/>
                <a:cs typeface="Times New Roman" panose="02020603050405020304" pitchFamily="18" charset="0"/>
              </a:rPr>
              <a:t>.</a:t>
            </a:r>
          </a:p>
          <a:p>
            <a:pPr lvl="0">
              <a:spcAft>
                <a:spcPts val="0"/>
              </a:spcAft>
            </a:pPr>
            <a:endParaRPr lang="es-ES" sz="2000" dirty="0">
              <a:latin typeface="Open Sans"/>
              <a:ea typeface="Calibri" panose="020F0502020204030204" pitchFamily="34" charset="0"/>
              <a:cs typeface="Times New Roman" panose="02020603050405020304" pitchFamily="18" charset="0"/>
            </a:endParaRPr>
          </a:p>
          <a:p>
            <a:pPr lvl="0">
              <a:spcAft>
                <a:spcPts val="0"/>
              </a:spcAft>
            </a:pPr>
            <a:endParaRPr lang="es-ES" sz="2000" dirty="0" smtClean="0">
              <a:latin typeface="Open Sans"/>
              <a:ea typeface="Calibri" panose="020F0502020204030204" pitchFamily="34" charset="0"/>
              <a:cs typeface="Times New Roman" panose="02020603050405020304" pitchFamily="18" charset="0"/>
            </a:endParaRPr>
          </a:p>
          <a:p>
            <a:pPr lvl="0">
              <a:spcAft>
                <a:spcPts val="0"/>
              </a:spcAft>
            </a:pPr>
            <a:endParaRPr lang="es-ES" sz="2000" dirty="0">
              <a:latin typeface="Open Sans"/>
              <a:ea typeface="Calibri" panose="020F0502020204030204" pitchFamily="34" charset="0"/>
              <a:cs typeface="Times New Roman" panose="02020603050405020304" pitchFamily="18" charset="0"/>
            </a:endParaRPr>
          </a:p>
          <a:p>
            <a:pPr lvl="0">
              <a:spcAft>
                <a:spcPts val="0"/>
              </a:spcAft>
            </a:pPr>
            <a:endParaRPr lang="es-ES" sz="2000" dirty="0" smtClean="0">
              <a:latin typeface="Open Sans"/>
              <a:ea typeface="Calibri" panose="020F0502020204030204" pitchFamily="34" charset="0"/>
              <a:cs typeface="Times New Roman" panose="02020603050405020304" pitchFamily="18" charset="0"/>
            </a:endParaRPr>
          </a:p>
          <a:p>
            <a:pPr lvl="0">
              <a:spcAft>
                <a:spcPts val="0"/>
              </a:spcAft>
            </a:pPr>
            <a:endParaRPr lang="es-ES" sz="2000" dirty="0">
              <a:latin typeface="Open Sans"/>
              <a:ea typeface="Calibri" panose="020F0502020204030204" pitchFamily="34" charset="0"/>
              <a:cs typeface="Times New Roman" panose="02020603050405020304" pitchFamily="18" charset="0"/>
            </a:endParaRPr>
          </a:p>
          <a:p>
            <a:pPr lvl="0">
              <a:spcAft>
                <a:spcPts val="0"/>
              </a:spcAft>
            </a:pPr>
            <a:endParaRPr lang="es-ES" sz="2000" dirty="0" smtClean="0">
              <a:latin typeface="Open Sans"/>
              <a:ea typeface="Calibri" panose="020F0502020204030204" pitchFamily="34" charset="0"/>
              <a:cs typeface="Times New Roman" panose="02020603050405020304" pitchFamily="18" charset="0"/>
            </a:endParaRPr>
          </a:p>
          <a:p>
            <a:pPr lvl="0">
              <a:spcAft>
                <a:spcPts val="0"/>
              </a:spcAft>
            </a:pPr>
            <a:endParaRPr lang="es-ES" sz="2000" dirty="0">
              <a:latin typeface="Open Sans"/>
              <a:ea typeface="Calibri" panose="020F0502020204030204" pitchFamily="34" charset="0"/>
              <a:cs typeface="Times New Roman" panose="02020603050405020304" pitchFamily="18" charset="0"/>
            </a:endParaRPr>
          </a:p>
          <a:p>
            <a:pPr lvl="0">
              <a:spcAft>
                <a:spcPts val="0"/>
              </a:spcAft>
            </a:pPr>
            <a:endParaRPr lang="es-ES" sz="2000" dirty="0" smtClean="0">
              <a:latin typeface="Open Sans"/>
              <a:ea typeface="Calibri" panose="020F0502020204030204" pitchFamily="34" charset="0"/>
              <a:cs typeface="Times New Roman" panose="02020603050405020304" pitchFamily="18" charset="0"/>
            </a:endParaRPr>
          </a:p>
          <a:p>
            <a:pPr lvl="0">
              <a:spcAft>
                <a:spcPts val="0"/>
              </a:spcAft>
            </a:pPr>
            <a:endParaRPr lang="es-ES" sz="2000" dirty="0">
              <a:latin typeface="Open Sans"/>
              <a:ea typeface="Calibri" panose="020F0502020204030204" pitchFamily="34" charset="0"/>
              <a:cs typeface="Times New Roman" panose="02020603050405020304" pitchFamily="18" charset="0"/>
            </a:endParaRPr>
          </a:p>
          <a:p>
            <a:pPr lvl="0">
              <a:spcAft>
                <a:spcPts val="0"/>
              </a:spcAft>
            </a:pPr>
            <a:endParaRPr lang="es-ES" sz="2000" dirty="0" smtClean="0">
              <a:latin typeface="Open Sans"/>
              <a:ea typeface="Calibri" panose="020F0502020204030204" pitchFamily="34" charset="0"/>
              <a:cs typeface="Times New Roman" panose="02020603050405020304" pitchFamily="18" charset="0"/>
            </a:endParaRPr>
          </a:p>
          <a:p>
            <a:pPr lvl="0">
              <a:spcAft>
                <a:spcPts val="0"/>
              </a:spcAft>
            </a:pPr>
            <a:endParaRPr lang="es-ES" sz="2000" dirty="0">
              <a:latin typeface="Open Sans"/>
              <a:ea typeface="Calibri" panose="020F0502020204030204" pitchFamily="34" charset="0"/>
              <a:cs typeface="Times New Roman" panose="02020603050405020304" pitchFamily="18" charset="0"/>
            </a:endParaRPr>
          </a:p>
        </p:txBody>
      </p:sp>
      <p:pic>
        <p:nvPicPr>
          <p:cNvPr id="2050" name="Picture 2" descr="Apple lanza macOS Catalina 10.15.5, trae novedades importan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591" y="3844958"/>
            <a:ext cx="6026084" cy="301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78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7</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2277404" y="1468127"/>
            <a:ext cx="1516762"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Menú file</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8190938" y="1468127"/>
            <a:ext cx="1739579"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Menú view</a:t>
            </a:r>
            <a:endParaRPr lang="es-CO" sz="2400" b="1" dirty="0">
              <a:effectLst>
                <a:outerShdw blurRad="38100" dist="38100" dir="2700000" algn="tl">
                  <a:srgbClr val="000000">
                    <a:alpha val="43137"/>
                  </a:srgbClr>
                </a:outerShdw>
              </a:effectLst>
              <a:latin typeface="Tofino"/>
            </a:endParaRPr>
          </a:p>
        </p:txBody>
      </p:sp>
      <p:pic>
        <p:nvPicPr>
          <p:cNvPr id="27650" name="Picture 2" descr="Windows 2.01 - Menú 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4844"/>
            <a:ext cx="5909733" cy="3231885"/>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Windows 2.01 - Menú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436" y="2484967"/>
            <a:ext cx="6135564" cy="335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507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70</a:t>
            </a:fld>
            <a:endParaRPr lang="es-ES" sz="1200" dirty="0"/>
          </a:p>
        </p:txBody>
      </p:sp>
      <p:sp>
        <p:nvSpPr>
          <p:cNvPr id="13" name="Rectángulo 12"/>
          <p:cNvSpPr/>
          <p:nvPr/>
        </p:nvSpPr>
        <p:spPr>
          <a:xfrm>
            <a:off x="-321955" y="1541320"/>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369713"/>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381200" y="1374060"/>
            <a:ext cx="3620355" cy="1483035"/>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server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1.0</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rPr>
              <a:t>1999</a:t>
            </a:r>
            <a:endParaRPr lang="es-CO" sz="2400" b="1" dirty="0">
              <a:effectLst>
                <a:outerShdw blurRad="38100" dist="38100" dir="2700000" algn="tl">
                  <a:srgbClr val="000000">
                    <a:alpha val="43137"/>
                  </a:srgbClr>
                </a:outerShdw>
              </a:effectLst>
              <a:latin typeface="Tofino"/>
            </a:endParaRPr>
          </a:p>
          <a:p>
            <a:pPr>
              <a:lnSpc>
                <a:spcPct val="107000"/>
              </a:lnSpc>
              <a:spcAft>
                <a:spcPts val="800"/>
              </a:spcAft>
            </a:pP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OS X Server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91" y="1630910"/>
            <a:ext cx="1630045" cy="1226185"/>
          </a:xfrm>
          <a:prstGeom prst="rect">
            <a:avLst/>
          </a:prstGeom>
          <a:noFill/>
          <a:ln>
            <a:noFill/>
          </a:ln>
        </p:spPr>
      </p:pic>
      <p:sp>
        <p:nvSpPr>
          <p:cNvPr id="3" name="Rectángulo 2"/>
          <p:cNvSpPr/>
          <p:nvPr/>
        </p:nvSpPr>
        <p:spPr>
          <a:xfrm>
            <a:off x="0" y="3053594"/>
            <a:ext cx="6096000" cy="3631763"/>
          </a:xfrm>
          <a:prstGeom prst="rect">
            <a:avLst/>
          </a:prstGeom>
        </p:spPr>
        <p:txBody>
          <a:bodyPr>
            <a:spAutoFit/>
          </a:bodyPr>
          <a:lstStyle/>
          <a:p>
            <a:pPr fontAlgn="base">
              <a:spcAft>
                <a:spcPts val="0"/>
              </a:spcAft>
            </a:pPr>
            <a:r>
              <a:rPr lang="es-ES" sz="2000" dirty="0">
                <a:latin typeface="Open Sans"/>
                <a:ea typeface="Times New Roman" panose="02020603050405020304" pitchFamily="18" charset="0"/>
                <a:cs typeface="Times New Roman" panose="02020603050405020304" pitchFamily="18" charset="0"/>
              </a:rPr>
              <a:t>Este sistema operativo tiene una mezcla entre Mac OS Classic, NeXTSTEP y Mac OS X. Posee una barra de menú simple como la de Mac Os Classic, aunque la administración de archivos era realizada por el Workspace manager de NexTSTEP.</a:t>
            </a:r>
            <a:endParaRPr lang="es-CO" sz="2000" dirty="0">
              <a:latin typeface="Open Sans"/>
              <a:ea typeface="Times New Roman" panose="02020603050405020304" pitchFamily="18" charset="0"/>
            </a:endParaRPr>
          </a:p>
          <a:p>
            <a:pPr fontAlgn="base">
              <a:spcBef>
                <a:spcPts val="1200"/>
              </a:spcBef>
              <a:spcAft>
                <a:spcPts val="1200"/>
              </a:spcAft>
            </a:pPr>
            <a:r>
              <a:rPr lang="es-ES" sz="2000" dirty="0">
                <a:latin typeface="Open Sans"/>
                <a:ea typeface="Times New Roman" panose="02020603050405020304" pitchFamily="18" charset="0"/>
                <a:cs typeface="Times New Roman" panose="02020603050405020304" pitchFamily="18" charset="0"/>
              </a:rPr>
              <a:t>La API Carbón (un sub-conjunto de las API del Mac OS Classic) tampoco fue incluida. Esto quiere decir que solo las aplicaciones nativas para OS X Server 1.0 fueron escritas para la API Yellow Box, las cuales pasaron a ser conocidas como la API Cocoa. Adicionalmente, el puerto FireWire no tenía soporte</a:t>
            </a:r>
            <a:r>
              <a:rPr lang="es-ES" sz="2000" dirty="0" smtClean="0">
                <a:latin typeface="Open Sans"/>
                <a:ea typeface="Times New Roman" panose="02020603050405020304" pitchFamily="18" charset="0"/>
                <a:cs typeface="Times New Roman" panose="02020603050405020304" pitchFamily="18" charset="0"/>
              </a:rPr>
              <a:t>.</a:t>
            </a:r>
            <a:endParaRPr lang="es-CO" sz="2000" dirty="0">
              <a:latin typeface="Open Sans"/>
              <a:ea typeface="Times New Roman" panose="02020603050405020304" pitchFamily="18" charset="0"/>
            </a:endParaRPr>
          </a:p>
        </p:txBody>
      </p:sp>
      <p:sp>
        <p:nvSpPr>
          <p:cNvPr id="4" name="Rectángulo 3"/>
          <p:cNvSpPr/>
          <p:nvPr/>
        </p:nvSpPr>
        <p:spPr>
          <a:xfrm>
            <a:off x="6096000" y="1225879"/>
            <a:ext cx="6096000" cy="1631216"/>
          </a:xfrm>
          <a:prstGeom prst="rect">
            <a:avLst/>
          </a:prstGeom>
        </p:spPr>
        <p:txBody>
          <a:bodyPr>
            <a:spAutoFit/>
          </a:bodyPr>
          <a:lstStyle/>
          <a:p>
            <a:pPr fontAlgn="base">
              <a:spcBef>
                <a:spcPts val="1200"/>
              </a:spcBef>
              <a:spcAft>
                <a:spcPts val="1200"/>
              </a:spcAft>
            </a:pPr>
            <a:r>
              <a:rPr lang="es-ES" sz="2000" dirty="0" smtClean="0">
                <a:latin typeface="Open Sans"/>
                <a:ea typeface="Times New Roman" panose="02020603050405020304" pitchFamily="18" charset="0"/>
                <a:cs typeface="Times New Roman" panose="02020603050405020304" pitchFamily="18" charset="0"/>
              </a:rPr>
              <a:t>Este </a:t>
            </a:r>
            <a:r>
              <a:rPr lang="es-ES" sz="2000" dirty="0">
                <a:latin typeface="Open Sans"/>
                <a:ea typeface="Times New Roman" panose="02020603050405020304" pitchFamily="18" charset="0"/>
                <a:cs typeface="Times New Roman" panose="02020603050405020304" pitchFamily="18" charset="0"/>
              </a:rPr>
              <a:t>Sistema también incluía la primera versión del servidor NetBoot, el cual permite a los computadores arrancar una imagen de disco desde una red local. </a:t>
            </a:r>
            <a:r>
              <a:rPr lang="en-US" sz="2000" dirty="0">
                <a:latin typeface="Open Sans"/>
                <a:ea typeface="Times New Roman" panose="02020603050405020304" pitchFamily="18" charset="0"/>
                <a:cs typeface="Times New Roman" panose="02020603050405020304" pitchFamily="18" charset="0"/>
              </a:rPr>
              <a:t>Esto fue particularmente útil en colegios.</a:t>
            </a:r>
            <a:endParaRPr lang="es-CO" sz="2000" dirty="0">
              <a:effectLst/>
              <a:latin typeface="Open Sans"/>
              <a:ea typeface="Times New Roman" panose="02020603050405020304" pitchFamily="18" charset="0"/>
            </a:endParaRPr>
          </a:p>
        </p:txBody>
      </p:sp>
      <p:pic>
        <p:nvPicPr>
          <p:cNvPr id="11" name="Imagen 10" descr="MacOS X Server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901" y="2857095"/>
            <a:ext cx="5640316" cy="3976333"/>
          </a:xfrm>
          <a:prstGeom prst="rect">
            <a:avLst/>
          </a:prstGeom>
          <a:noFill/>
          <a:ln>
            <a:noFill/>
          </a:ln>
        </p:spPr>
      </p:pic>
    </p:spTree>
    <p:extLst>
      <p:ext uri="{BB962C8B-B14F-4D97-AF65-F5344CB8AC3E}">
        <p14:creationId xmlns:p14="http://schemas.microsoft.com/office/powerpoint/2010/main" val="293810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71</a:t>
            </a:fld>
            <a:endParaRPr lang="es-ES" sz="1200" dirty="0"/>
          </a:p>
        </p:txBody>
      </p:sp>
      <p:sp>
        <p:nvSpPr>
          <p:cNvPr id="13" name="Rectángulo 12"/>
          <p:cNvSpPr/>
          <p:nvPr/>
        </p:nvSpPr>
        <p:spPr>
          <a:xfrm>
            <a:off x="-321955" y="1669850"/>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357861"/>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021983" y="1372591"/>
            <a:ext cx="4235143" cy="985270"/>
          </a:xfrm>
          <a:prstGeom prst="rect">
            <a:avLst/>
          </a:prstGeom>
        </p:spPr>
        <p:txBody>
          <a:bodyPr wrap="squar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10.0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Cheetah</a:t>
            </a:r>
            <a:endParaRPr lang="es-CO" sz="2400" b="1" dirty="0">
              <a:effectLst>
                <a:outerShdw blurRad="38100" dist="38100" dir="2700000" algn="tl">
                  <a:srgbClr val="000000">
                    <a:alpha val="43137"/>
                  </a:srgbClr>
                </a:outerShdw>
              </a:effectLst>
              <a:latin typeface="Tofino"/>
            </a:endParaRPr>
          </a:p>
          <a:p>
            <a:pPr>
              <a:lnSpc>
                <a:spcPct val="107000"/>
              </a:lnSpc>
              <a:spcAft>
                <a:spcPts val="800"/>
              </a:spcAft>
            </a:pPr>
            <a:r>
              <a:rPr lang="es-CO"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2001             </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 OS X 10.0 Cheetah – 512 Pixel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69850"/>
            <a:ext cx="1860857" cy="1376023"/>
          </a:xfrm>
          <a:prstGeom prst="rect">
            <a:avLst/>
          </a:prstGeom>
          <a:noFill/>
          <a:ln>
            <a:noFill/>
          </a:ln>
        </p:spPr>
      </p:pic>
      <p:sp>
        <p:nvSpPr>
          <p:cNvPr id="3" name="Rectángulo 2"/>
          <p:cNvSpPr/>
          <p:nvPr/>
        </p:nvSpPr>
        <p:spPr>
          <a:xfrm>
            <a:off x="0" y="3385179"/>
            <a:ext cx="6096000" cy="3477875"/>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1. Dock</a:t>
            </a:r>
            <a:r>
              <a:rPr lang="es-ES" sz="2000" dirty="0">
                <a:latin typeface="Open Sans"/>
                <a:ea typeface="Calibri" panose="020F0502020204030204" pitchFamily="34" charset="0"/>
                <a:cs typeface="Times New Roman" panose="02020603050405020304" pitchFamily="18" charset="0"/>
              </a:rPr>
              <a:t>: se cambiaba por completo el modo de organizar las apps en la interfaz del usuario. Sería la primera vez que el público podría utilizar una fórmula que se mantiene en la actualidad.</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Terminal</a:t>
            </a:r>
            <a:r>
              <a:rPr lang="es-ES" sz="2000" dirty="0">
                <a:latin typeface="Open Sans"/>
                <a:ea typeface="Calibri" panose="020F0502020204030204" pitchFamily="34" charset="0"/>
                <a:cs typeface="Times New Roman" panose="02020603050405020304" pitchFamily="18" charset="0"/>
              </a:rPr>
              <a:t>: sigue estando presente en los actuales ordenadores, aunque por aquel entonces se utilizaba más y permitía usar la base del sistema Unix con una línea de comandos.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Mail</a:t>
            </a:r>
            <a:r>
              <a:rPr lang="es-ES" sz="2000" dirty="0">
                <a:latin typeface="Open Sans"/>
                <a:ea typeface="Calibri" panose="020F0502020204030204" pitchFamily="34" charset="0"/>
                <a:cs typeface="Times New Roman" panose="02020603050405020304" pitchFamily="18" charset="0"/>
              </a:rPr>
              <a:t>: ya se incluía una primera versión del correo electrónico.</a:t>
            </a:r>
            <a:endParaRPr lang="es-CO" sz="2000" dirty="0">
              <a:latin typeface="Open Sans"/>
              <a:ea typeface="Calibri" panose="020F0502020204030204" pitchFamily="34" charset="0"/>
              <a:cs typeface="Times New Roman" panose="02020603050405020304" pitchFamily="18" charset="0"/>
            </a:endParaRPr>
          </a:p>
          <a:p>
            <a:pPr>
              <a:spcAft>
                <a:spcPts val="0"/>
              </a:spcAft>
            </a:pPr>
            <a:r>
              <a:rPr lang="es-ES" sz="2000" dirty="0" smtClean="0">
                <a:latin typeface="Open Sans"/>
                <a:ea typeface="Calibri" panose="020F0502020204030204" pitchFamily="34" charset="0"/>
                <a:cs typeface="Times New Roman" panose="02020603050405020304" pitchFamily="18" charset="0"/>
              </a:rPr>
              <a:t>.</a:t>
            </a:r>
            <a:endParaRPr lang="es-CO" sz="2000" dirty="0">
              <a:latin typeface="Open Sans"/>
              <a:ea typeface="Calibri" panose="020F0502020204030204" pitchFamily="34" charset="0"/>
              <a:cs typeface="Times New Roman" panose="02020603050405020304" pitchFamily="18" charset="0"/>
            </a:endParaRPr>
          </a:p>
        </p:txBody>
      </p:sp>
      <p:sp>
        <p:nvSpPr>
          <p:cNvPr id="4" name="Rectángulo 3"/>
          <p:cNvSpPr/>
          <p:nvPr/>
        </p:nvSpPr>
        <p:spPr>
          <a:xfrm>
            <a:off x="6096000" y="1846296"/>
            <a:ext cx="6096000" cy="4708981"/>
          </a:xfrm>
          <a:prstGeom prst="rect">
            <a:avLst/>
          </a:prstGeom>
        </p:spPr>
        <p:txBody>
          <a:bodyPr>
            <a:spAutoFit/>
          </a:bodyPr>
          <a:lstStyle/>
          <a:p>
            <a:pPr>
              <a:spcAft>
                <a:spcPts val="0"/>
              </a:spcAft>
            </a:pPr>
            <a:r>
              <a:rPr lang="es-ES" sz="2000" dirty="0" smtClean="0">
                <a:latin typeface="Open Sans"/>
                <a:ea typeface="Calibri" panose="020F0502020204030204" pitchFamily="34" charset="0"/>
                <a:cs typeface="Times New Roman" panose="02020603050405020304" pitchFamily="18" charset="0"/>
              </a:rPr>
              <a:t>Agenda </a:t>
            </a:r>
            <a:r>
              <a:rPr lang="es-ES" sz="2000" dirty="0">
                <a:latin typeface="Open Sans"/>
                <a:ea typeface="Calibri" panose="020F0502020204030204" pitchFamily="34" charset="0"/>
                <a:cs typeface="Times New Roman" panose="02020603050405020304" pitchFamily="18" charset="0"/>
              </a:rPr>
              <a:t>de contactos: también estaba disponible la libreta de direcciones, con un funcionamiento que precedería al actual.</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4. Text </a:t>
            </a:r>
            <a:r>
              <a:rPr lang="es-ES" sz="2000" dirty="0">
                <a:latin typeface="Open Sans"/>
                <a:ea typeface="Calibri" panose="020F0502020204030204" pitchFamily="34" charset="0"/>
                <a:cs typeface="Times New Roman" panose="02020603050405020304" pitchFamily="18" charset="0"/>
              </a:rPr>
              <a:t>Edit: era la primera vez que se ponía a disposición del usuario el procesador de texto. Sustituía al conocido como </a:t>
            </a:r>
            <a:r>
              <a:rPr lang="es-ES" sz="2000" dirty="0" err="1">
                <a:latin typeface="Open Sans"/>
                <a:ea typeface="Calibri" panose="020F0502020204030204" pitchFamily="34" charset="0"/>
                <a:cs typeface="Times New Roman" panose="02020603050405020304" pitchFamily="18" charset="0"/>
              </a:rPr>
              <a:t>SimpleText</a:t>
            </a:r>
            <a:r>
              <a:rPr lang="es-ES" sz="2000" dirty="0">
                <a:latin typeface="Open Sans"/>
                <a:ea typeface="Calibri" panose="020F0502020204030204" pitchFamily="34" charset="0"/>
                <a:cs typeface="Times New Roman" panose="02020603050405020304" pitchFamily="18" charset="0"/>
              </a:rPr>
              <a:t>.</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5. Multitarea </a:t>
            </a:r>
            <a:r>
              <a:rPr lang="es-ES" sz="2000" dirty="0">
                <a:latin typeface="Open Sans"/>
                <a:ea typeface="Calibri" panose="020F0502020204030204" pitchFamily="34" charset="0"/>
                <a:cs typeface="Times New Roman" panose="02020603050405020304" pitchFamily="18" charset="0"/>
              </a:rPr>
              <a:t>con prioridad: esta versión de Mac OS X ya incluía la capacidad de dar prioridad a un proceso frente a otro de manera automática.</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6. Soporte </a:t>
            </a:r>
            <a:r>
              <a:rPr lang="es-ES" sz="2000" dirty="0">
                <a:latin typeface="Open Sans"/>
                <a:ea typeface="Calibri" panose="020F0502020204030204" pitchFamily="34" charset="0"/>
                <a:cs typeface="Times New Roman" panose="02020603050405020304" pitchFamily="18" charset="0"/>
              </a:rPr>
              <a:t>PDF: ya se podían crear de manera nativa documentos con este formato.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7. </a:t>
            </a:r>
            <a:r>
              <a:rPr lang="es-ES" sz="2000" dirty="0" err="1" smtClean="0">
                <a:latin typeface="Open Sans"/>
                <a:ea typeface="Calibri" panose="020F0502020204030204" pitchFamily="34" charset="0"/>
                <a:cs typeface="Times New Roman" panose="02020603050405020304" pitchFamily="18" charset="0"/>
              </a:rPr>
              <a:t>APIs</a:t>
            </a:r>
            <a:r>
              <a:rPr lang="es-ES" sz="2000" dirty="0">
                <a:latin typeface="Open Sans"/>
                <a:ea typeface="Calibri" panose="020F0502020204030204" pitchFamily="34" charset="0"/>
                <a:cs typeface="Times New Roman" panose="02020603050405020304" pitchFamily="18" charset="0"/>
              </a:rPr>
              <a:t>: incluía soporte para Carbón y Cocoa.</a:t>
            </a:r>
            <a:endParaRPr lang="es-CO" sz="2000" dirty="0">
              <a:latin typeface="Open Sans"/>
              <a:ea typeface="Calibri" panose="020F0502020204030204" pitchFamily="34" charset="0"/>
              <a:cs typeface="Times New Roman" panose="02020603050405020304" pitchFamily="18" charset="0"/>
            </a:endParaRPr>
          </a:p>
          <a:p>
            <a:pPr>
              <a:spcAft>
                <a:spcPts val="0"/>
              </a:spcAft>
            </a:pPr>
            <a:r>
              <a:rPr lang="es-ES" sz="2000" dirty="0">
                <a:latin typeface="Open Sans"/>
                <a:ea typeface="Calibri" panose="020F0502020204030204" pitchFamily="34" charset="0"/>
                <a:cs typeface="Times New Roman" panose="02020603050405020304" pitchFamily="18" charset="0"/>
              </a:rPr>
              <a:t>Protección de memoria: la función permitía que, si una zona de la memoria estaba afectada, las demás se mantuviesen a salvo.</a:t>
            </a:r>
            <a:endParaRPr lang="es-CO" sz="2000" dirty="0">
              <a:effectLst/>
              <a:latin typeface="Open Sans"/>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6776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descr="Marcador de posición de imagen">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ángulo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3541"/>
            <a:ext cx="12192000" cy="68616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17" name="Imagen 16" descr="Mac OS X 10.0 Cheetah – 512 Pixel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1098" y="-7141"/>
            <a:ext cx="6662755" cy="6697014"/>
          </a:xfrm>
          <a:prstGeom prst="rect">
            <a:avLst/>
          </a:prstGeom>
          <a:noFill/>
          <a:ln>
            <a:noFill/>
          </a:ln>
        </p:spPr>
      </p:pic>
    </p:spTree>
    <p:extLst>
      <p:ext uri="{BB962C8B-B14F-4D97-AF65-F5344CB8AC3E}">
        <p14:creationId xmlns:p14="http://schemas.microsoft.com/office/powerpoint/2010/main" val="3665811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73</a:t>
            </a:fld>
            <a:endParaRPr lang="es-ES" sz="1200" dirty="0"/>
          </a:p>
        </p:txBody>
      </p:sp>
      <p:sp>
        <p:nvSpPr>
          <p:cNvPr id="13" name="Rectángulo 12"/>
          <p:cNvSpPr/>
          <p:nvPr/>
        </p:nvSpPr>
        <p:spPr>
          <a:xfrm>
            <a:off x="-91287" y="175152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1943012" y="2465296"/>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descr="Mac OS X 10.1 &quot;Puma&quot;, la versión de emergencia [Especial historia Mac OS X]"/>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352" y="1751526"/>
            <a:ext cx="1724660" cy="1294130"/>
          </a:xfrm>
          <a:prstGeom prst="rect">
            <a:avLst/>
          </a:prstGeom>
          <a:noFill/>
          <a:ln>
            <a:noFill/>
          </a:ln>
        </p:spPr>
      </p:pic>
      <p:sp>
        <p:nvSpPr>
          <p:cNvPr id="2" name="Rectángulo 1"/>
          <p:cNvSpPr/>
          <p:nvPr/>
        </p:nvSpPr>
        <p:spPr>
          <a:xfrm>
            <a:off x="2425077" y="1573277"/>
            <a:ext cx="3419526" cy="985270"/>
          </a:xfrm>
          <a:prstGeom prst="rect">
            <a:avLst/>
          </a:prstGeom>
        </p:spPr>
        <p:txBody>
          <a:bodyPr wrap="non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10.1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puma</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2001</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sp>
        <p:nvSpPr>
          <p:cNvPr id="3" name="Rectángulo 2"/>
          <p:cNvSpPr/>
          <p:nvPr/>
        </p:nvSpPr>
        <p:spPr>
          <a:xfrm>
            <a:off x="-91287" y="3605981"/>
            <a:ext cx="6096000" cy="2554545"/>
          </a:xfrm>
          <a:prstGeom prst="rect">
            <a:avLst/>
          </a:prstGeom>
        </p:spPr>
        <p:txBody>
          <a:bodyPr>
            <a:spAutoFit/>
          </a:bodyPr>
          <a:lstStyle/>
          <a:p>
            <a:pPr lvl="0">
              <a:spcAft>
                <a:spcPts val="0"/>
              </a:spcAft>
            </a:pPr>
            <a:r>
              <a:rPr lang="es-ES" sz="2000" b="1" dirty="0" smtClean="0">
                <a:latin typeface="Open Sans"/>
                <a:ea typeface="Calibri" panose="020F0502020204030204" pitchFamily="34" charset="0"/>
                <a:cs typeface="Times New Roman" panose="02020603050405020304" pitchFamily="18" charset="0"/>
              </a:rPr>
              <a:t>1. Reproductor </a:t>
            </a:r>
            <a:r>
              <a:rPr lang="es-ES" sz="2000" b="1" dirty="0">
                <a:latin typeface="Open Sans"/>
                <a:ea typeface="Calibri" panose="020F0502020204030204" pitchFamily="34" charset="0"/>
                <a:cs typeface="Times New Roman" panose="02020603050405020304" pitchFamily="18" charset="0"/>
              </a:rPr>
              <a:t>de DVD: </a:t>
            </a:r>
            <a:r>
              <a:rPr lang="es-ES" sz="2000" dirty="0">
                <a:latin typeface="Open Sans"/>
                <a:ea typeface="Calibri" panose="020F0502020204030204" pitchFamily="34" charset="0"/>
                <a:cs typeface="Times New Roman" panose="02020603050405020304" pitchFamily="18" charset="0"/>
              </a:rPr>
              <a:t>la nueva versión incluía la posibilidad de reproducir este formato de vídeo en los ordenadores Apple.</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2. Mejora </a:t>
            </a:r>
            <a:r>
              <a:rPr lang="es-ES" sz="2000" b="1" dirty="0">
                <a:latin typeface="Open Sans"/>
                <a:ea typeface="Calibri" panose="020F0502020204030204" pitchFamily="34" charset="0"/>
                <a:cs typeface="Times New Roman" panose="02020603050405020304" pitchFamily="18" charset="0"/>
              </a:rPr>
              <a:t>considerable del rendimiento: </a:t>
            </a:r>
            <a:r>
              <a:rPr lang="es-ES" sz="2000" dirty="0">
                <a:latin typeface="Open Sans"/>
                <a:ea typeface="Calibri" panose="020F0502020204030204" pitchFamily="34" charset="0"/>
                <a:cs typeface="Times New Roman" panose="02020603050405020304" pitchFamily="18" charset="0"/>
              </a:rPr>
              <a:t>un cambio sustancial para los usuarios llegó con una mejora del rendimiento general de los dispositivos. Sin embargo, una de las más destacadas en este sentido fue el incremento del 20% en OpenGL</a:t>
            </a:r>
            <a:r>
              <a:rPr lang="es-ES" sz="2000" dirty="0" smtClean="0">
                <a:latin typeface="Open Sans"/>
                <a:ea typeface="Calibri" panose="020F0502020204030204" pitchFamily="34" charset="0"/>
                <a:cs typeface="Times New Roman" panose="02020603050405020304" pitchFamily="18" charset="0"/>
              </a:rPr>
              <a:t>.</a:t>
            </a:r>
            <a:endParaRPr lang="es-CO" sz="2000" dirty="0">
              <a:latin typeface="Open Sans"/>
              <a:ea typeface="Calibri" panose="020F0502020204030204" pitchFamily="34" charset="0"/>
              <a:cs typeface="Times New Roman" panose="02020603050405020304" pitchFamily="18" charset="0"/>
            </a:endParaRPr>
          </a:p>
        </p:txBody>
      </p:sp>
      <p:sp>
        <p:nvSpPr>
          <p:cNvPr id="4" name="Rectángulo 3"/>
          <p:cNvSpPr/>
          <p:nvPr/>
        </p:nvSpPr>
        <p:spPr>
          <a:xfrm>
            <a:off x="6189455" y="1188558"/>
            <a:ext cx="6096000" cy="1938992"/>
          </a:xfrm>
          <a:prstGeom prst="rect">
            <a:avLst/>
          </a:prstGeom>
        </p:spPr>
        <p:txBody>
          <a:bodyPr>
            <a:spAutoFit/>
          </a:bodyPr>
          <a:lstStyle/>
          <a:p>
            <a:pPr lvl="0">
              <a:spcAft>
                <a:spcPts val="0"/>
              </a:spcAft>
            </a:pPr>
            <a:r>
              <a:rPr lang="es-ES" sz="2000" b="1" dirty="0" smtClean="0">
                <a:latin typeface="Open Sans"/>
                <a:ea typeface="Calibri" panose="020F0502020204030204" pitchFamily="34" charset="0"/>
                <a:cs typeface="Times New Roman" panose="02020603050405020304" pitchFamily="18" charset="0"/>
              </a:rPr>
              <a:t>3. Soporte </a:t>
            </a:r>
            <a:r>
              <a:rPr lang="es-ES" sz="2000" b="1" dirty="0">
                <a:latin typeface="Open Sans"/>
                <a:ea typeface="Calibri" panose="020F0502020204030204" pitchFamily="34" charset="0"/>
                <a:cs typeface="Times New Roman" panose="02020603050405020304" pitchFamily="18" charset="0"/>
              </a:rPr>
              <a:t>para impresoras: </a:t>
            </a:r>
            <a:r>
              <a:rPr lang="es-ES" sz="2000" dirty="0">
                <a:latin typeface="Open Sans"/>
                <a:ea typeface="Calibri" panose="020F0502020204030204" pitchFamily="34" charset="0"/>
                <a:cs typeface="Times New Roman" panose="02020603050405020304" pitchFamily="18" charset="0"/>
              </a:rPr>
              <a:t>se incorporó mayor soporte en los dispositivos para los principales equipos del mercado</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b="1" dirty="0" smtClean="0">
                <a:latin typeface="Open Sans"/>
                <a:ea typeface="Calibri" panose="020F0502020204030204" pitchFamily="34" charset="0"/>
                <a:cs typeface="Times New Roman" panose="02020603050405020304" pitchFamily="18" charset="0"/>
              </a:rPr>
              <a:t>4. Image </a:t>
            </a:r>
            <a:r>
              <a:rPr lang="es-ES" sz="2000" b="1" dirty="0">
                <a:latin typeface="Open Sans"/>
                <a:ea typeface="Calibri" panose="020F0502020204030204" pitchFamily="34" charset="0"/>
                <a:cs typeface="Times New Roman" panose="02020603050405020304" pitchFamily="18" charset="0"/>
              </a:rPr>
              <a:t>Capture: </a:t>
            </a:r>
            <a:r>
              <a:rPr lang="es-ES" sz="2000" dirty="0">
                <a:latin typeface="Open Sans"/>
                <a:ea typeface="Calibri" panose="020F0502020204030204" pitchFamily="34" charset="0"/>
                <a:cs typeface="Times New Roman" panose="02020603050405020304" pitchFamily="18" charset="0"/>
              </a:rPr>
              <a:t>fue la primera vez que Mac OS X incorporó una aplicación para la descarga de imágenes desde cámaras digitales.</a:t>
            </a:r>
            <a:endParaRPr lang="es-CO" sz="2000" dirty="0">
              <a:effectLst/>
              <a:latin typeface="Open Sans"/>
              <a:ea typeface="Calibri" panose="020F0502020204030204" pitchFamily="34" charset="0"/>
              <a:cs typeface="Times New Roman" panose="02020603050405020304" pitchFamily="18" charset="0"/>
            </a:endParaRPr>
          </a:p>
        </p:txBody>
      </p:sp>
      <p:pic>
        <p:nvPicPr>
          <p:cNvPr id="11" name="Imagen 10" descr="Mac OS X 10.1 &quot;Puma&quot;, la versión de emergencia [Especial historia Mac OS X]"/>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045" y="3045656"/>
            <a:ext cx="4569336" cy="3705878"/>
          </a:xfrm>
          <a:prstGeom prst="rect">
            <a:avLst/>
          </a:prstGeom>
          <a:noFill/>
          <a:ln>
            <a:noFill/>
          </a:ln>
        </p:spPr>
      </p:pic>
    </p:spTree>
    <p:extLst>
      <p:ext uri="{BB962C8B-B14F-4D97-AF65-F5344CB8AC3E}">
        <p14:creationId xmlns:p14="http://schemas.microsoft.com/office/powerpoint/2010/main" val="104479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74</a:t>
            </a:fld>
            <a:endParaRPr lang="es-ES" sz="1200" dirty="0"/>
          </a:p>
        </p:txBody>
      </p:sp>
      <p:sp>
        <p:nvSpPr>
          <p:cNvPr id="13" name="Rectángulo 12"/>
          <p:cNvSpPr/>
          <p:nvPr/>
        </p:nvSpPr>
        <p:spPr>
          <a:xfrm>
            <a:off x="-321955" y="1812684"/>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21983" y="2305319"/>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1624904" y="1320049"/>
            <a:ext cx="4471096" cy="985270"/>
          </a:xfrm>
          <a:prstGeom prst="rect">
            <a:avLst/>
          </a:prstGeom>
        </p:spPr>
        <p:txBody>
          <a:bodyPr wrap="non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10.8 Mountain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Lion</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2012</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Descargar Mac OS X Mountain Lion 10.8.5 grati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392" y="1801242"/>
            <a:ext cx="2238375" cy="1398905"/>
          </a:xfrm>
          <a:prstGeom prst="rect">
            <a:avLst/>
          </a:prstGeom>
          <a:noFill/>
          <a:ln>
            <a:noFill/>
          </a:ln>
        </p:spPr>
      </p:pic>
      <p:sp>
        <p:nvSpPr>
          <p:cNvPr id="3" name="Rectángulo 2"/>
          <p:cNvSpPr/>
          <p:nvPr/>
        </p:nvSpPr>
        <p:spPr>
          <a:xfrm>
            <a:off x="155575" y="3297635"/>
            <a:ext cx="6096000" cy="3477875"/>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1. Centro </a:t>
            </a:r>
            <a:r>
              <a:rPr lang="es-ES" sz="2000" dirty="0">
                <a:latin typeface="Open Sans"/>
                <a:ea typeface="Calibri" panose="020F0502020204030204" pitchFamily="34" charset="0"/>
                <a:cs typeface="Times New Roman" panose="02020603050405020304" pitchFamily="18" charset="0"/>
              </a:rPr>
              <a:t>de notificaciones similar a iOS.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Suite </a:t>
            </a:r>
            <a:r>
              <a:rPr lang="es-ES" sz="2000" dirty="0">
                <a:latin typeface="Open Sans"/>
                <a:ea typeface="Calibri" panose="020F0502020204030204" pitchFamily="34" charset="0"/>
                <a:cs typeface="Times New Roman" panose="02020603050405020304" pitchFamily="18" charset="0"/>
              </a:rPr>
              <a:t>iWork en la nube con iCloud con sincronización automática.</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n-US" sz="2000" dirty="0" smtClean="0">
                <a:latin typeface="Open Sans"/>
                <a:ea typeface="Calibri" panose="020F0502020204030204" pitchFamily="34" charset="0"/>
                <a:cs typeface="Times New Roman" panose="02020603050405020304" pitchFamily="18" charset="0"/>
              </a:rPr>
              <a:t>3. Llegada </a:t>
            </a:r>
            <a:r>
              <a:rPr lang="en-US" sz="2000" dirty="0">
                <a:latin typeface="Open Sans"/>
                <a:ea typeface="Calibri" panose="020F0502020204030204" pitchFamily="34" charset="0"/>
                <a:cs typeface="Times New Roman" panose="02020603050405020304" pitchFamily="18" charset="0"/>
              </a:rPr>
              <a:t>del Game Center.</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4. Gatekeeper </a:t>
            </a:r>
            <a:r>
              <a:rPr lang="es-ES" sz="2000" dirty="0">
                <a:latin typeface="Open Sans"/>
                <a:ea typeface="Calibri" panose="020F0502020204030204" pitchFamily="34" charset="0"/>
                <a:cs typeface="Times New Roman" panose="02020603050405020304" pitchFamily="18" charset="0"/>
              </a:rPr>
              <a:t>para proteger los ordenadores de apps en las que no se confía evitando ataques de malware.</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5. Recordatorios </a:t>
            </a:r>
            <a:r>
              <a:rPr lang="es-ES" sz="2000" dirty="0">
                <a:latin typeface="Open Sans"/>
                <a:ea typeface="Calibri" panose="020F0502020204030204" pitchFamily="34" charset="0"/>
                <a:cs typeface="Times New Roman" panose="02020603050405020304" pitchFamily="18" charset="0"/>
              </a:rPr>
              <a:t>y Notas se separan de iCal y Mail.</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6. Integración </a:t>
            </a:r>
            <a:r>
              <a:rPr lang="es-ES" sz="2000" dirty="0">
                <a:latin typeface="Open Sans"/>
                <a:ea typeface="Calibri" panose="020F0502020204030204" pitchFamily="34" charset="0"/>
                <a:cs typeface="Times New Roman" panose="02020603050405020304" pitchFamily="18" charset="0"/>
              </a:rPr>
              <a:t>con las redes sociales Twitter y Facebook (aunque llegó con la versión Mac OS X 10.8.2) </a:t>
            </a:r>
            <a:endParaRPr lang="es-CO" sz="2000" dirty="0">
              <a:effectLst/>
              <a:latin typeface="Open Sans"/>
              <a:ea typeface="Calibri" panose="020F0502020204030204" pitchFamily="34" charset="0"/>
              <a:cs typeface="Times New Roman" panose="02020603050405020304" pitchFamily="18" charset="0"/>
            </a:endParaRPr>
          </a:p>
        </p:txBody>
      </p:sp>
      <p:pic>
        <p:nvPicPr>
          <p:cNvPr id="10" name="Imagen 9" descr="Descargar Mac OS X Mountain Lion 10.8.5 grati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3079" y="1320049"/>
            <a:ext cx="5445552" cy="5455461"/>
          </a:xfrm>
          <a:prstGeom prst="rect">
            <a:avLst/>
          </a:prstGeom>
          <a:noFill/>
          <a:ln>
            <a:noFill/>
          </a:ln>
        </p:spPr>
      </p:pic>
    </p:spTree>
    <p:extLst>
      <p:ext uri="{BB962C8B-B14F-4D97-AF65-F5344CB8AC3E}">
        <p14:creationId xmlns:p14="http://schemas.microsoft.com/office/powerpoint/2010/main" val="5609476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75</a:t>
            </a:fld>
            <a:endParaRPr lang="es-ES" sz="1200" dirty="0"/>
          </a:p>
        </p:txBody>
      </p:sp>
      <p:sp>
        <p:nvSpPr>
          <p:cNvPr id="13" name="Rectángulo 12"/>
          <p:cNvSpPr/>
          <p:nvPr/>
        </p:nvSpPr>
        <p:spPr>
          <a:xfrm>
            <a:off x="-151816" y="1749387"/>
            <a:ext cx="2343938" cy="137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14"/>
          <p:cNvCxnSpPr/>
          <p:nvPr/>
        </p:nvCxnSpPr>
        <p:spPr>
          <a:xfrm flipH="1">
            <a:off x="2039103" y="2242022"/>
            <a:ext cx="40740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Rectángulo 1"/>
          <p:cNvSpPr/>
          <p:nvPr/>
        </p:nvSpPr>
        <p:spPr>
          <a:xfrm>
            <a:off x="2039103" y="1256752"/>
            <a:ext cx="4184159" cy="985270"/>
          </a:xfrm>
          <a:prstGeom prst="rect">
            <a:avLst/>
          </a:prstGeom>
        </p:spPr>
        <p:txBody>
          <a:bodyPr wrap="none">
            <a:spAutoFit/>
          </a:bodyPr>
          <a:lstStyle/>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Mac OS X 10.9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Mavericks</a:t>
            </a:r>
          </a:p>
          <a:p>
            <a:pPr>
              <a:lnSpc>
                <a:spcPct val="107000"/>
              </a:lnSpc>
              <a:spcAft>
                <a:spcPts val="800"/>
              </a:spcAft>
            </a:pPr>
            <a:r>
              <a:rPr lang="es-ES"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a:t>
            </a:r>
            <a:r>
              <a:rPr lang="es-ES" sz="2400" b="1" dirty="0" smtClean="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rPr>
              <a:t>                                      2013</a:t>
            </a:r>
            <a:endParaRPr lang="es-CO" sz="2400" b="1" dirty="0">
              <a:effectLst>
                <a:outerShdw blurRad="38100" dist="38100" dir="2700000" algn="tl">
                  <a:srgbClr val="000000">
                    <a:alpha val="43137"/>
                  </a:srgbClr>
                </a:outerShdw>
              </a:effectLst>
              <a:latin typeface="Tofino"/>
              <a:ea typeface="Calibri" panose="020F0502020204030204" pitchFamily="34" charset="0"/>
              <a:cs typeface="Times New Roman" panose="02020603050405020304" pitchFamily="18" charset="0"/>
            </a:endParaRPr>
          </a:p>
        </p:txBody>
      </p:sp>
      <p:pic>
        <p:nvPicPr>
          <p:cNvPr id="9" name="Imagen 8" descr="Mac OS X Mavericks 10.9.5 Free Download - All Mac Worl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10" y="1749387"/>
            <a:ext cx="2219325" cy="1386840"/>
          </a:xfrm>
          <a:prstGeom prst="rect">
            <a:avLst/>
          </a:prstGeom>
          <a:noFill/>
          <a:ln>
            <a:noFill/>
          </a:ln>
        </p:spPr>
      </p:pic>
      <p:sp>
        <p:nvSpPr>
          <p:cNvPr id="3" name="Rectángulo 2"/>
          <p:cNvSpPr/>
          <p:nvPr/>
        </p:nvSpPr>
        <p:spPr>
          <a:xfrm>
            <a:off x="17120" y="3480766"/>
            <a:ext cx="6096000" cy="3170099"/>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1. Fue </a:t>
            </a:r>
            <a:r>
              <a:rPr lang="es-ES" sz="2000" dirty="0">
                <a:latin typeface="Open Sans"/>
                <a:ea typeface="Calibri" panose="020F0502020204030204" pitchFamily="34" charset="0"/>
                <a:cs typeface="Times New Roman" panose="02020603050405020304" pitchFamily="18" charset="0"/>
              </a:rPr>
              <a:t>la primera versión en estar disponible sin coste para actualizar el mismo día de la presentación.</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2. Introdujo </a:t>
            </a:r>
            <a:r>
              <a:rPr lang="es-ES" sz="2000" dirty="0">
                <a:latin typeface="Open Sans"/>
                <a:ea typeface="Calibri" panose="020F0502020204030204" pitchFamily="34" charset="0"/>
                <a:cs typeface="Times New Roman" panose="02020603050405020304" pitchFamily="18" charset="0"/>
              </a:rPr>
              <a:t>apps de iOS como los recordatorios, Notas, Mensajes, iBook y notificaciones push personalizadas en el ordenador.</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3. Finder </a:t>
            </a:r>
            <a:r>
              <a:rPr lang="es-ES" sz="2000" dirty="0">
                <a:latin typeface="Open Sans"/>
                <a:ea typeface="Calibri" panose="020F0502020204030204" pitchFamily="34" charset="0"/>
                <a:cs typeface="Times New Roman" panose="02020603050405020304" pitchFamily="18" charset="0"/>
              </a:rPr>
              <a:t>utiliza pestañas e incluye búsqueda de archivos por etiquetas.</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4. Sincronización </a:t>
            </a:r>
            <a:r>
              <a:rPr lang="es-ES" sz="2000" dirty="0">
                <a:latin typeface="Open Sans"/>
                <a:ea typeface="Calibri" panose="020F0502020204030204" pitchFamily="34" charset="0"/>
                <a:cs typeface="Times New Roman" panose="02020603050405020304" pitchFamily="18" charset="0"/>
              </a:rPr>
              <a:t>del calendario con el perfil de Facebook</a:t>
            </a:r>
            <a:r>
              <a:rPr lang="es-ES" sz="2000" dirty="0" smtClean="0">
                <a:latin typeface="Open Sans"/>
                <a:ea typeface="Calibri" panose="020F0502020204030204" pitchFamily="34" charset="0"/>
                <a:cs typeface="Times New Roman" panose="02020603050405020304" pitchFamily="18" charset="0"/>
              </a:rPr>
              <a:t>.</a:t>
            </a:r>
            <a:endParaRPr lang="es-CO" sz="2000" dirty="0">
              <a:latin typeface="Open Sans"/>
              <a:ea typeface="Calibri" panose="020F0502020204030204" pitchFamily="34" charset="0"/>
              <a:cs typeface="Times New Roman" panose="02020603050405020304" pitchFamily="18" charset="0"/>
            </a:endParaRPr>
          </a:p>
        </p:txBody>
      </p:sp>
      <p:sp>
        <p:nvSpPr>
          <p:cNvPr id="4" name="Rectángulo 3"/>
          <p:cNvSpPr/>
          <p:nvPr/>
        </p:nvSpPr>
        <p:spPr>
          <a:xfrm>
            <a:off x="6096000" y="1256752"/>
            <a:ext cx="6096000" cy="1631216"/>
          </a:xfrm>
          <a:prstGeom prst="rect">
            <a:avLst/>
          </a:prstGeom>
        </p:spPr>
        <p:txBody>
          <a:bodyPr>
            <a:spAutoFit/>
          </a:bodyPr>
          <a:lstStyle/>
          <a:p>
            <a:pPr lvl="0">
              <a:spcAft>
                <a:spcPts val="0"/>
              </a:spcAft>
            </a:pPr>
            <a:r>
              <a:rPr lang="es-ES" sz="2000" dirty="0" smtClean="0">
                <a:latin typeface="Open Sans"/>
                <a:ea typeface="Calibri" panose="020F0502020204030204" pitchFamily="34" charset="0"/>
                <a:cs typeface="Times New Roman" panose="02020603050405020304" pitchFamily="18" charset="0"/>
              </a:rPr>
              <a:t>5. Posibilidad </a:t>
            </a:r>
            <a:r>
              <a:rPr lang="es-ES" sz="2000" dirty="0">
                <a:latin typeface="Open Sans"/>
                <a:ea typeface="Calibri" panose="020F0502020204030204" pitchFamily="34" charset="0"/>
                <a:cs typeface="Times New Roman" panose="02020603050405020304" pitchFamily="18" charset="0"/>
              </a:rPr>
              <a:t>de usar una HDTV como segundo monitor gracias a Apple TV.</a:t>
            </a:r>
            <a:endParaRPr lang="es-CO" sz="2000" dirty="0">
              <a:latin typeface="Open Sans"/>
              <a:ea typeface="Calibri" panose="020F0502020204030204" pitchFamily="34" charset="0"/>
              <a:cs typeface="Times New Roman" panose="02020603050405020304" pitchFamily="18" charset="0"/>
            </a:endParaRPr>
          </a:p>
          <a:p>
            <a:pPr lvl="0">
              <a:spcAft>
                <a:spcPts val="0"/>
              </a:spcAft>
            </a:pPr>
            <a:r>
              <a:rPr lang="es-ES" sz="2000" dirty="0" smtClean="0">
                <a:latin typeface="Open Sans"/>
                <a:ea typeface="Calibri" panose="020F0502020204030204" pitchFamily="34" charset="0"/>
                <a:cs typeface="Times New Roman" panose="02020603050405020304" pitchFamily="18" charset="0"/>
              </a:rPr>
              <a:t>6. Mejora </a:t>
            </a:r>
            <a:r>
              <a:rPr lang="es-ES" sz="2000" dirty="0">
                <a:latin typeface="Open Sans"/>
                <a:ea typeface="Calibri" panose="020F0502020204030204" pitchFamily="34" charset="0"/>
                <a:cs typeface="Times New Roman" panose="02020603050405020304" pitchFamily="18" charset="0"/>
              </a:rPr>
              <a:t>de la duración de la batería en los MacBook Air. Mejor rendimiento eléctrico en los iMac.</a:t>
            </a:r>
            <a:endParaRPr lang="es-CO" sz="2000" dirty="0">
              <a:effectLst/>
              <a:latin typeface="Open Sans"/>
              <a:ea typeface="Calibri" panose="020F0502020204030204" pitchFamily="34" charset="0"/>
              <a:cs typeface="Times New Roman" panose="02020603050405020304" pitchFamily="18" charset="0"/>
            </a:endParaRPr>
          </a:p>
        </p:txBody>
      </p:sp>
      <p:pic>
        <p:nvPicPr>
          <p:cNvPr id="11" name="Imagen 10" descr="Mac OS X Mavericks 10.9.5 Free Download - All Mac Worl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3313" y="2887968"/>
            <a:ext cx="5225956" cy="3922941"/>
          </a:xfrm>
          <a:prstGeom prst="rect">
            <a:avLst/>
          </a:prstGeom>
          <a:noFill/>
          <a:ln>
            <a:noFill/>
          </a:ln>
        </p:spPr>
      </p:pic>
    </p:spTree>
    <p:extLst>
      <p:ext uri="{BB962C8B-B14F-4D97-AF65-F5344CB8AC3E}">
        <p14:creationId xmlns:p14="http://schemas.microsoft.com/office/powerpoint/2010/main" val="22764831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número de diapositiva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rtlCol="0"/>
          <a:lstStyle/>
          <a:p>
            <a:pPr rtl="0"/>
            <a:fld id="{8C2E478F-E849-4A8C-AF1F-CBCC78A7CBFA}" type="slidenum">
              <a:rPr lang="es-ES" sz="1200" smtClean="0"/>
              <a:t>76</a:t>
            </a:fld>
            <a:endParaRPr lang="es-ES" sz="1200" dirty="0"/>
          </a:p>
        </p:txBody>
      </p:sp>
      <p:graphicFrame>
        <p:nvGraphicFramePr>
          <p:cNvPr id="24" name="Marcador de contenido 23"/>
          <p:cNvGraphicFramePr>
            <a:graphicFrameLocks noGrp="1"/>
          </p:cNvGraphicFramePr>
          <p:nvPr>
            <p:ph sz="quarter" idx="14"/>
            <p:extLst>
              <p:ext uri="{D42A27DB-BD31-4B8C-83A1-F6EECF244321}">
                <p14:modId xmlns:p14="http://schemas.microsoft.com/office/powerpoint/2010/main" val="3668181694"/>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Marcador de contenido 23"/>
          <p:cNvGraphicFramePr>
            <a:graphicFrameLocks noGrp="1"/>
          </p:cNvGraphicFramePr>
          <p:nvPr>
            <p:ph sz="quarter" idx="14"/>
            <p:extLst>
              <p:ext uri="{D42A27DB-BD31-4B8C-83A1-F6EECF244321}">
                <p14:modId xmlns:p14="http://schemas.microsoft.com/office/powerpoint/2010/main" val="2971304574"/>
              </p:ext>
            </p:extLst>
          </p:nvPr>
        </p:nvGraphicFramePr>
        <p:xfrm>
          <a:off x="-958949" y="194604"/>
          <a:ext cx="7415213" cy="6858000"/>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ángulo 27"/>
          <p:cNvSpPr/>
          <p:nvPr/>
        </p:nvSpPr>
        <p:spPr>
          <a:xfrm>
            <a:off x="7792279" y="173818"/>
            <a:ext cx="1069145" cy="47830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01023B"/>
              </a:solidFill>
            </a:endParaRPr>
          </a:p>
        </p:txBody>
      </p:sp>
      <p:sp>
        <p:nvSpPr>
          <p:cNvPr id="29" name="Rectángulo 28"/>
          <p:cNvSpPr/>
          <p:nvPr/>
        </p:nvSpPr>
        <p:spPr>
          <a:xfrm>
            <a:off x="7792273" y="2307827"/>
            <a:ext cx="1069145" cy="47830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p:cNvSpPr/>
          <p:nvPr/>
        </p:nvSpPr>
        <p:spPr>
          <a:xfrm>
            <a:off x="7792274" y="3406621"/>
            <a:ext cx="1069145" cy="478301"/>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p:cNvSpPr/>
          <p:nvPr/>
        </p:nvSpPr>
        <p:spPr>
          <a:xfrm>
            <a:off x="7792273" y="4402741"/>
            <a:ext cx="1069145" cy="478301"/>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p:cNvSpPr/>
          <p:nvPr/>
        </p:nvSpPr>
        <p:spPr>
          <a:xfrm>
            <a:off x="7792275" y="1146385"/>
            <a:ext cx="1069145" cy="4783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32"/>
          <p:cNvSpPr/>
          <p:nvPr/>
        </p:nvSpPr>
        <p:spPr>
          <a:xfrm>
            <a:off x="9069010" y="257209"/>
            <a:ext cx="2165978" cy="400110"/>
          </a:xfrm>
          <a:prstGeom prst="rect">
            <a:avLst/>
          </a:prstGeom>
          <a:noFill/>
        </p:spPr>
        <p:txBody>
          <a:bodyPr wrap="none" lIns="91440" tIns="45720" rIns="91440" bIns="45720">
            <a:spAutoFit/>
          </a:bodyPr>
          <a:lstStyle/>
          <a:p>
            <a:pPr algn="ctr"/>
            <a:r>
              <a:rPr lang="es-ES" sz="2000" dirty="0" smtClean="0">
                <a:ln w="0"/>
                <a:effectLst>
                  <a:outerShdw blurRad="38100" dist="19050" dir="2700000" algn="tl" rotWithShape="0">
                    <a:schemeClr val="dk1">
                      <a:alpha val="40000"/>
                    </a:schemeClr>
                  </a:outerShdw>
                </a:effectLst>
                <a:latin typeface="Open Sans"/>
              </a:rPr>
              <a:t>Windows 76,84%</a:t>
            </a:r>
            <a:endParaRPr lang="es-ES" sz="2000" b="0" cap="none" spc="0" dirty="0">
              <a:ln w="0"/>
              <a:solidFill>
                <a:schemeClr val="tx1"/>
              </a:solidFill>
              <a:effectLst>
                <a:outerShdw blurRad="38100" dist="19050" dir="2700000" algn="tl" rotWithShape="0">
                  <a:schemeClr val="dk1">
                    <a:alpha val="40000"/>
                  </a:schemeClr>
                </a:outerShdw>
              </a:effectLst>
              <a:latin typeface="Open Sans"/>
            </a:endParaRPr>
          </a:p>
        </p:txBody>
      </p:sp>
      <p:sp>
        <p:nvSpPr>
          <p:cNvPr id="34" name="Rectángulo 33"/>
          <p:cNvSpPr/>
          <p:nvPr/>
        </p:nvSpPr>
        <p:spPr>
          <a:xfrm>
            <a:off x="9111489" y="1224576"/>
            <a:ext cx="1665841" cy="400110"/>
          </a:xfrm>
          <a:prstGeom prst="rect">
            <a:avLst/>
          </a:prstGeom>
          <a:noFill/>
        </p:spPr>
        <p:txBody>
          <a:bodyPr wrap="none" lIns="91440" tIns="45720" rIns="91440" bIns="45720">
            <a:spAutoFit/>
          </a:bodyPr>
          <a:lstStyle/>
          <a:p>
            <a:pPr algn="ctr"/>
            <a:r>
              <a:rPr lang="es-ES" sz="2000" dirty="0" smtClean="0">
                <a:ln w="0"/>
                <a:effectLst>
                  <a:outerShdw blurRad="38100" dist="19050" dir="2700000" algn="tl" rotWithShape="0">
                    <a:schemeClr val="dk1">
                      <a:alpha val="40000"/>
                    </a:schemeClr>
                  </a:outerShdw>
                </a:effectLst>
                <a:latin typeface="Open Sans"/>
              </a:rPr>
              <a:t>OXS 17,63%</a:t>
            </a:r>
            <a:endParaRPr lang="es-ES" sz="2000" b="0" cap="none" spc="0" dirty="0">
              <a:ln w="0"/>
              <a:solidFill>
                <a:schemeClr val="tx1"/>
              </a:solidFill>
              <a:effectLst>
                <a:outerShdw blurRad="38100" dist="19050" dir="2700000" algn="tl" rotWithShape="0">
                  <a:schemeClr val="dk1">
                    <a:alpha val="40000"/>
                  </a:schemeClr>
                </a:outerShdw>
              </a:effectLst>
              <a:latin typeface="Open Sans"/>
            </a:endParaRPr>
          </a:p>
        </p:txBody>
      </p:sp>
      <p:sp>
        <p:nvSpPr>
          <p:cNvPr id="35" name="Rectángulo 34"/>
          <p:cNvSpPr/>
          <p:nvPr/>
        </p:nvSpPr>
        <p:spPr>
          <a:xfrm>
            <a:off x="9141145" y="2330007"/>
            <a:ext cx="1606530" cy="400110"/>
          </a:xfrm>
          <a:prstGeom prst="rect">
            <a:avLst/>
          </a:prstGeom>
          <a:noFill/>
        </p:spPr>
        <p:txBody>
          <a:bodyPr wrap="none" lIns="91440" tIns="45720" rIns="91440" bIns="45720">
            <a:spAutoFit/>
          </a:bodyPr>
          <a:lstStyle/>
          <a:p>
            <a:pPr algn="ctr"/>
            <a:r>
              <a:rPr lang="es-ES" sz="2000" dirty="0" smtClean="0">
                <a:ln w="0"/>
                <a:effectLst>
                  <a:outerShdw blurRad="38100" dist="19050" dir="2700000" algn="tl" rotWithShape="0">
                    <a:schemeClr val="dk1">
                      <a:alpha val="40000"/>
                    </a:schemeClr>
                  </a:outerShdw>
                </a:effectLst>
                <a:latin typeface="Open Sans"/>
              </a:rPr>
              <a:t>Otros 2,49%</a:t>
            </a:r>
            <a:endParaRPr lang="es-ES" sz="2000" b="0" cap="none" spc="0" dirty="0">
              <a:ln w="0"/>
              <a:solidFill>
                <a:schemeClr val="tx1"/>
              </a:solidFill>
              <a:effectLst>
                <a:outerShdw blurRad="38100" dist="19050" dir="2700000" algn="tl" rotWithShape="0">
                  <a:schemeClr val="dk1">
                    <a:alpha val="40000"/>
                  </a:schemeClr>
                </a:outerShdw>
              </a:effectLst>
              <a:latin typeface="Open Sans"/>
            </a:endParaRPr>
          </a:p>
        </p:txBody>
      </p:sp>
      <p:sp>
        <p:nvSpPr>
          <p:cNvPr id="36" name="Rectángulo 35"/>
          <p:cNvSpPr/>
          <p:nvPr/>
        </p:nvSpPr>
        <p:spPr>
          <a:xfrm>
            <a:off x="9069010" y="3445716"/>
            <a:ext cx="1595309" cy="400110"/>
          </a:xfrm>
          <a:prstGeom prst="rect">
            <a:avLst/>
          </a:prstGeom>
          <a:noFill/>
        </p:spPr>
        <p:txBody>
          <a:bodyPr wrap="none" lIns="91440" tIns="45720" rIns="91440" bIns="45720">
            <a:spAutoFit/>
          </a:bodyPr>
          <a:lstStyle/>
          <a:p>
            <a:pPr algn="ctr"/>
            <a:r>
              <a:rPr lang="es-ES" sz="2000" dirty="0" smtClean="0">
                <a:ln w="0"/>
                <a:effectLst>
                  <a:outerShdw blurRad="38100" dist="19050" dir="2700000" algn="tl" rotWithShape="0">
                    <a:schemeClr val="dk1">
                      <a:alpha val="40000"/>
                    </a:schemeClr>
                  </a:outerShdw>
                </a:effectLst>
                <a:latin typeface="Open Sans"/>
              </a:rPr>
              <a:t>Linux 1,76%</a:t>
            </a:r>
            <a:endParaRPr lang="es-ES" sz="2000" b="0" cap="none" spc="0" dirty="0">
              <a:ln w="0"/>
              <a:solidFill>
                <a:schemeClr val="tx1"/>
              </a:solidFill>
              <a:effectLst>
                <a:outerShdw blurRad="38100" dist="19050" dir="2700000" algn="tl" rotWithShape="0">
                  <a:schemeClr val="dk1">
                    <a:alpha val="40000"/>
                  </a:schemeClr>
                </a:outerShdw>
              </a:effectLst>
              <a:latin typeface="Open Sans"/>
            </a:endParaRPr>
          </a:p>
        </p:txBody>
      </p:sp>
      <p:sp>
        <p:nvSpPr>
          <p:cNvPr id="37" name="Rectángulo 36"/>
          <p:cNvSpPr/>
          <p:nvPr/>
        </p:nvSpPr>
        <p:spPr>
          <a:xfrm>
            <a:off x="8984854" y="4402741"/>
            <a:ext cx="2334293" cy="400110"/>
          </a:xfrm>
          <a:prstGeom prst="rect">
            <a:avLst/>
          </a:prstGeom>
          <a:noFill/>
        </p:spPr>
        <p:txBody>
          <a:bodyPr wrap="none" lIns="91440" tIns="45720" rIns="91440" bIns="45720">
            <a:spAutoFit/>
          </a:bodyPr>
          <a:lstStyle/>
          <a:p>
            <a:pPr algn="ctr"/>
            <a:r>
              <a:rPr lang="es-ES" sz="2000" dirty="0" smtClean="0">
                <a:ln w="0"/>
                <a:effectLst>
                  <a:outerShdw blurRad="38100" dist="19050" dir="2700000" algn="tl" rotWithShape="0">
                    <a:schemeClr val="dk1">
                      <a:alpha val="40000"/>
                    </a:schemeClr>
                  </a:outerShdw>
                </a:effectLst>
                <a:latin typeface="Open Sans"/>
              </a:rPr>
              <a:t>Chrome OS 1,28%</a:t>
            </a:r>
            <a:endParaRPr lang="es-ES" sz="2000" b="0" cap="none" spc="0" dirty="0">
              <a:ln w="0"/>
              <a:solidFill>
                <a:schemeClr val="tx1"/>
              </a:solidFill>
              <a:effectLst>
                <a:outerShdw blurRad="38100" dist="19050" dir="2700000" algn="tl" rotWithShape="0">
                  <a:schemeClr val="dk1">
                    <a:alpha val="40000"/>
                  </a:schemeClr>
                </a:outerShdw>
              </a:effectLst>
              <a:latin typeface="Open Sans"/>
            </a:endParaRPr>
          </a:p>
        </p:txBody>
      </p:sp>
    </p:spTree>
    <p:extLst>
      <p:ext uri="{BB962C8B-B14F-4D97-AF65-F5344CB8AC3E}">
        <p14:creationId xmlns:p14="http://schemas.microsoft.com/office/powerpoint/2010/main" val="869470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descr="Marcador de posición de imagen">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ángulo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18021"/>
            <a:ext cx="12192000" cy="68616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 name="Título 5">
            <a:extLst>
              <a:ext uri="{FF2B5EF4-FFF2-40B4-BE49-F238E27FC236}">
                <a16:creationId xmlns:a16="http://schemas.microsoft.com/office/drawing/2014/main" xmlns="" id="{4F7706BE-EF2E-459C-8778-01DDD354C634}"/>
              </a:ext>
            </a:extLst>
          </p:cNvPr>
          <p:cNvSpPr>
            <a:spLocks noGrp="1"/>
          </p:cNvSpPr>
          <p:nvPr>
            <p:ph type="title"/>
          </p:nvPr>
        </p:nvSpPr>
        <p:spPr>
          <a:xfrm>
            <a:off x="702365" y="901880"/>
            <a:ext cx="10787270" cy="830649"/>
          </a:xfrm>
        </p:spPr>
        <p:txBody>
          <a:bodyPr rtlCol="0">
            <a:normAutofit fontScale="90000"/>
          </a:bodyPr>
          <a:lstStyle/>
          <a:p>
            <a:pPr rtl="0"/>
            <a:r>
              <a:rPr lang="es-ES">
                <a:solidFill>
                  <a:schemeClr val="bg1"/>
                </a:solidFill>
              </a:rPr>
              <a:t>GRACIAS</a:t>
            </a:r>
            <a:endParaRPr lang="es-ES" dirty="0">
              <a:solidFill>
                <a:schemeClr val="bg1"/>
              </a:solidFill>
            </a:endParaRPr>
          </a:p>
        </p:txBody>
      </p:sp>
      <p:pic>
        <p:nvPicPr>
          <p:cNvPr id="11" name="Gráfico 10" descr="Usuario" title="Icono: nombre del moderador">
            <a:extLst>
              <a:ext uri="{FF2B5EF4-FFF2-40B4-BE49-F238E27FC236}">
                <a16:creationId xmlns:a16="http://schemas.microsoft.com/office/drawing/2014/main" xmlns="" id="{CB7DE048-B12A-41D3-B89F-B56544FA94F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4308370" y="3933969"/>
            <a:ext cx="558449" cy="558449"/>
          </a:xfrm>
          <a:prstGeom prst="rect">
            <a:avLst/>
          </a:prstGeom>
        </p:spPr>
      </p:pic>
      <p:sp>
        <p:nvSpPr>
          <p:cNvPr id="14" name="Subtítulo 2">
            <a:extLst>
              <a:ext uri="{FF2B5EF4-FFF2-40B4-BE49-F238E27FC236}">
                <a16:creationId xmlns:a16="http://schemas.microsoft.com/office/drawing/2014/main" xmlns="" id="{A62C97B6-F2B5-4806-AB83-0CC32DF096AE}"/>
              </a:ext>
            </a:extLst>
          </p:cNvPr>
          <p:cNvSpPr txBox="1">
            <a:spLocks/>
          </p:cNvSpPr>
          <p:nvPr/>
        </p:nvSpPr>
        <p:spPr>
          <a:xfrm>
            <a:off x="5051639" y="3933968"/>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0">
              <a:buClr>
                <a:srgbClr val="00B0F0"/>
              </a:buClr>
            </a:pPr>
            <a:r>
              <a:rPr lang="es-ES" sz="1800" spc="300" dirty="0" smtClean="0">
                <a:latin typeface="+mj-lt"/>
                <a:cs typeface="Gill Sans" panose="020B0502020104020203" pitchFamily="34" charset="-79"/>
              </a:rPr>
              <a:t>Natalia Giraldo León </a:t>
            </a:r>
            <a:endParaRPr kumimoji="0" lang="es-ES" sz="1800" u="none" strike="noStrike" kern="1200" cap="none" spc="300" normalizeH="0" baseline="0" noProof="0" dirty="0">
              <a:ln>
                <a:noFill/>
              </a:ln>
              <a:effectLst/>
              <a:uLnTx/>
              <a:uFillTx/>
              <a:latin typeface="+mj-lt"/>
              <a:cs typeface="Gill Sans" panose="020B0502020104020203" pitchFamily="34" charset="-79"/>
            </a:endParaRPr>
          </a:p>
        </p:txBody>
      </p:sp>
      <p:pic>
        <p:nvPicPr>
          <p:cNvPr id="12" name="Gráfico 11" descr="Sobre" title="Icono del correo electrónico del moderador">
            <a:extLst>
              <a:ext uri="{FF2B5EF4-FFF2-40B4-BE49-F238E27FC236}">
                <a16:creationId xmlns:a16="http://schemas.microsoft.com/office/drawing/2014/main" xmlns="" id="{DA1E1FC6-9F80-4CAF-ACF2-AB062937A45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4308371" y="4964360"/>
            <a:ext cx="558449" cy="558449"/>
          </a:xfrm>
          <a:prstGeom prst="rect">
            <a:avLst/>
          </a:prstGeom>
        </p:spPr>
      </p:pic>
      <p:sp>
        <p:nvSpPr>
          <p:cNvPr id="16" name="Marcador de texto 18">
            <a:extLst>
              <a:ext uri="{FF2B5EF4-FFF2-40B4-BE49-F238E27FC236}">
                <a16:creationId xmlns:a16="http://schemas.microsoft.com/office/drawing/2014/main" xmlns="" id="{E0127FD3-DBF1-49D0-8E40-2DB72E1AEC7C}"/>
              </a:ext>
            </a:extLst>
          </p:cNvPr>
          <p:cNvSpPr txBox="1">
            <a:spLocks/>
          </p:cNvSpPr>
          <p:nvPr/>
        </p:nvSpPr>
        <p:spPr>
          <a:xfrm>
            <a:off x="5184369" y="3239417"/>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B0F0"/>
              </a:buClr>
              <a:defRPr/>
            </a:pPr>
            <a:r>
              <a:rPr lang="es-CO" sz="1800" dirty="0"/>
              <a:t>zhakmar2@gmail.com</a:t>
            </a:r>
            <a:endParaRPr lang="es-ES" sz="1800" u="none" strike="noStrike" kern="1200" cap="none" spc="300" normalizeH="0" noProof="0" dirty="0">
              <a:ln>
                <a:noFill/>
              </a:ln>
              <a:effectLst/>
              <a:uLnTx/>
              <a:uFillTx/>
              <a:latin typeface="+mj-lt"/>
              <a:cs typeface="Gill Sans Light" panose="020B0302020104020203" pitchFamily="34" charset="-79"/>
            </a:endParaRPr>
          </a:p>
        </p:txBody>
      </p:sp>
      <p:pic>
        <p:nvPicPr>
          <p:cNvPr id="17" name="Gráfico 10" descr="Usuario" title="Icono: nombre del moderador">
            <a:extLst>
              <a:ext uri="{FF2B5EF4-FFF2-40B4-BE49-F238E27FC236}">
                <a16:creationId xmlns:a16="http://schemas.microsoft.com/office/drawing/2014/main" xmlns="" id="{CB7DE048-B12A-41D3-B89F-B56544FA94F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4308370" y="2341603"/>
            <a:ext cx="558449" cy="558449"/>
          </a:xfrm>
          <a:prstGeom prst="rect">
            <a:avLst/>
          </a:prstGeom>
        </p:spPr>
      </p:pic>
      <p:sp>
        <p:nvSpPr>
          <p:cNvPr id="19" name="Subtítulo 2">
            <a:extLst>
              <a:ext uri="{FF2B5EF4-FFF2-40B4-BE49-F238E27FC236}">
                <a16:creationId xmlns:a16="http://schemas.microsoft.com/office/drawing/2014/main" xmlns="" id="{A62C97B6-F2B5-4806-AB83-0CC32DF096AE}"/>
              </a:ext>
            </a:extLst>
          </p:cNvPr>
          <p:cNvSpPr txBox="1">
            <a:spLocks/>
          </p:cNvSpPr>
          <p:nvPr/>
        </p:nvSpPr>
        <p:spPr>
          <a:xfrm>
            <a:off x="5184363" y="2341602"/>
            <a:ext cx="4733360"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0">
              <a:buClr>
                <a:srgbClr val="00B0F0"/>
              </a:buClr>
            </a:pPr>
            <a:r>
              <a:rPr lang="es-ES" sz="1800" spc="300" dirty="0" smtClean="0">
                <a:latin typeface="+mj-lt"/>
                <a:cs typeface="Gill Sans" panose="020B0502020104020203" pitchFamily="34" charset="-79"/>
              </a:rPr>
              <a:t>Zharick Katiusca Martínez Rodríguez</a:t>
            </a:r>
            <a:endParaRPr kumimoji="0" lang="es-ES" sz="1800" u="none" strike="noStrike" kern="1200" cap="none" spc="300" normalizeH="0" baseline="0" noProof="0" dirty="0">
              <a:ln>
                <a:noFill/>
              </a:ln>
              <a:effectLst/>
              <a:uLnTx/>
              <a:uFillTx/>
              <a:latin typeface="+mj-lt"/>
              <a:cs typeface="Gill Sans" panose="020B0502020104020203" pitchFamily="34" charset="-79"/>
            </a:endParaRPr>
          </a:p>
        </p:txBody>
      </p:sp>
      <p:pic>
        <p:nvPicPr>
          <p:cNvPr id="20" name="Gráfico 11" descr="Sobre" title="Icono del correo electrónico del moderador">
            <a:extLst>
              <a:ext uri="{FF2B5EF4-FFF2-40B4-BE49-F238E27FC236}">
                <a16:creationId xmlns:a16="http://schemas.microsoft.com/office/drawing/2014/main" xmlns="" id="{DA1E1FC6-9F80-4CAF-ACF2-AB062937A45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4308370" y="3155116"/>
            <a:ext cx="558449" cy="558449"/>
          </a:xfrm>
          <a:prstGeom prst="rect">
            <a:avLst/>
          </a:prstGeom>
        </p:spPr>
      </p:pic>
      <p:sp>
        <p:nvSpPr>
          <p:cNvPr id="21" name="Marcador de texto 18">
            <a:extLst>
              <a:ext uri="{FF2B5EF4-FFF2-40B4-BE49-F238E27FC236}">
                <a16:creationId xmlns:a16="http://schemas.microsoft.com/office/drawing/2014/main" xmlns="" id="{E0127FD3-DBF1-49D0-8E40-2DB72E1AEC7C}"/>
              </a:ext>
            </a:extLst>
          </p:cNvPr>
          <p:cNvSpPr txBox="1">
            <a:spLocks/>
          </p:cNvSpPr>
          <p:nvPr/>
        </p:nvSpPr>
        <p:spPr>
          <a:xfrm>
            <a:off x="5092121" y="5039999"/>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B0F0"/>
              </a:buClr>
              <a:defRPr/>
            </a:pPr>
            <a:r>
              <a:rPr lang="es-CO" sz="1800" dirty="0" smtClean="0"/>
              <a:t>giraldoleonnatalia@gmail.com</a:t>
            </a:r>
            <a:endParaRPr lang="es-ES" sz="1800" u="none" strike="noStrike" kern="1200" cap="none" spc="300" normalizeH="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8</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2277404" y="1468127"/>
            <a:ext cx="2116285"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Menú special</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7901562" y="1496921"/>
            <a:ext cx="2834430"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Opciones ventana</a:t>
            </a:r>
            <a:endParaRPr lang="es-CO" sz="2400" b="1" dirty="0">
              <a:effectLst>
                <a:outerShdw blurRad="38100" dist="38100" dir="2700000" algn="tl">
                  <a:srgbClr val="000000">
                    <a:alpha val="43137"/>
                  </a:srgbClr>
                </a:outerShdw>
              </a:effectLst>
              <a:latin typeface="Tofino"/>
            </a:endParaRPr>
          </a:p>
        </p:txBody>
      </p:sp>
      <p:pic>
        <p:nvPicPr>
          <p:cNvPr id="28674" name="Picture 2" descr="Windows 2.01 - Menú Spec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86" y="2599811"/>
            <a:ext cx="5854998" cy="320195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Windows 2.01 - Opciones de venta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909" y="2627307"/>
            <a:ext cx="6025091" cy="329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327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es-ES" sz="1200" smtClean="0"/>
              <a:t>9</a:t>
            </a:fld>
            <a:endParaRPr lang="es-ES" sz="1200" dirty="0"/>
          </a:p>
        </p:txBody>
      </p:sp>
      <p:sp>
        <p:nvSpPr>
          <p:cNvPr id="19" name="Rectángulo 18"/>
          <p:cNvSpPr/>
          <p:nvPr/>
        </p:nvSpPr>
        <p:spPr>
          <a:xfrm>
            <a:off x="8426495" y="4200787"/>
            <a:ext cx="634233" cy="923330"/>
          </a:xfrm>
          <a:prstGeom prst="rect">
            <a:avLst/>
          </a:prstGeom>
          <a:noFill/>
        </p:spPr>
        <p:txBody>
          <a:bodyPr wrap="squar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6" name="AutoShape 2" descr="Windows 9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Rectángulo 4"/>
          <p:cNvSpPr/>
          <p:nvPr/>
        </p:nvSpPr>
        <p:spPr>
          <a:xfrm>
            <a:off x="2277404" y="1468127"/>
            <a:ext cx="1895071"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calculadora</a:t>
            </a:r>
            <a:endParaRPr lang="es-CO" sz="2400" b="1" dirty="0">
              <a:effectLst>
                <a:outerShdw blurRad="38100" dist="38100" dir="2700000" algn="tl">
                  <a:srgbClr val="000000">
                    <a:alpha val="43137"/>
                  </a:srgbClr>
                </a:outerShdw>
              </a:effectLst>
              <a:latin typeface="Tofino"/>
            </a:endParaRPr>
          </a:p>
        </p:txBody>
      </p:sp>
      <p:sp>
        <p:nvSpPr>
          <p:cNvPr id="7" name="Rectángulo 6"/>
          <p:cNvSpPr/>
          <p:nvPr/>
        </p:nvSpPr>
        <p:spPr>
          <a:xfrm>
            <a:off x="7901562" y="1496921"/>
            <a:ext cx="1723549" cy="461665"/>
          </a:xfrm>
          <a:prstGeom prst="rect">
            <a:avLst/>
          </a:prstGeom>
          <a:noFill/>
        </p:spPr>
        <p:txBody>
          <a:bodyPr wrap="none" lIns="91440" tIns="45720" rIns="91440" bIns="45720">
            <a:spAutoFit/>
          </a:bodyPr>
          <a:lstStyle/>
          <a:p>
            <a:r>
              <a:rPr lang="es-CO" sz="2400" b="1" dirty="0" smtClean="0">
                <a:effectLst>
                  <a:outerShdw blurRad="38100" dist="38100" dir="2700000" algn="tl">
                    <a:srgbClr val="000000">
                      <a:alpha val="43137"/>
                    </a:srgbClr>
                  </a:outerShdw>
                </a:effectLst>
                <a:latin typeface="Tofino"/>
              </a:rPr>
              <a:t>calendario</a:t>
            </a:r>
            <a:endParaRPr lang="es-CO" sz="2400" b="1" dirty="0">
              <a:effectLst>
                <a:outerShdw blurRad="38100" dist="38100" dir="2700000" algn="tl">
                  <a:srgbClr val="000000">
                    <a:alpha val="43137"/>
                  </a:srgbClr>
                </a:outerShdw>
              </a:effectLst>
              <a:latin typeface="Tofino"/>
            </a:endParaRPr>
          </a:p>
        </p:txBody>
      </p:sp>
      <p:pic>
        <p:nvPicPr>
          <p:cNvPr id="29698" name="Picture 2" descr="Windows 2.01 - Calc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76034"/>
            <a:ext cx="5943600" cy="3250406"/>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Windows 2.01 - Calend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1" y="2976034"/>
            <a:ext cx="5943599" cy="325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92744"/>
      </p:ext>
    </p:extLst>
  </p:cSld>
  <p:clrMapOvr>
    <a:masterClrMapping/>
  </p:clrMapOvr>
</p:sld>
</file>

<file path=ppt/theme/theme1.xml><?xml version="1.0" encoding="utf-8"?>
<a:theme xmlns:a="http://schemas.openxmlformats.org/drawingml/2006/main" name="Tema de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9229_TF55661986" id="{0F1A421F-792F-4B6A-A58D-C4A795334881}" vid="{14F84848-71B5-49E7-81AF-EE8A98CA54C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purl.org/dc/dcmitype/"/>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16c05727-aa75-4e4a-9b5f-8a80a1165891"/>
    <ds:schemaRef ds:uri="71af3243-3dd4-4a8d-8c0d-dd76da1f02a5"/>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Presentación técnica</Template>
  <TotalTime>0</TotalTime>
  <Words>3742</Words>
  <Application>Microsoft Office PowerPoint</Application>
  <PresentationFormat>Panorámica</PresentationFormat>
  <Paragraphs>554</Paragraphs>
  <Slides>77</Slides>
  <Notes>76</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77</vt:i4>
      </vt:variant>
    </vt:vector>
  </HeadingPairs>
  <TitlesOfParts>
    <vt:vector size="88" baseType="lpstr">
      <vt:lpstr>Arial</vt:lpstr>
      <vt:lpstr>Bebas</vt:lpstr>
      <vt:lpstr>Calibri</vt:lpstr>
      <vt:lpstr>Calibri Light</vt:lpstr>
      <vt:lpstr>Gill Sans</vt:lpstr>
      <vt:lpstr>Gill Sans Light</vt:lpstr>
      <vt:lpstr>Helvetica</vt:lpstr>
      <vt:lpstr>Open Sans</vt:lpstr>
      <vt:lpstr>Times New Roman</vt:lpstr>
      <vt:lpstr>Tofino</vt:lpstr>
      <vt:lpstr>Tema de Office</vt:lpstr>
      <vt:lpstr>Sistemas operativos</vt:lpstr>
      <vt:lpstr>Microsoft Windows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Distribuciones de Linux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Historia Mac 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2021-03-17T23:45:25Z</dcterms:created>
  <dcterms:modified xsi:type="dcterms:W3CDTF">2021-03-18T23:37:23Z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